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oboto Thin"/>
      <p:regular r:id="rId49"/>
      <p:bold r:id="rId50"/>
      <p:italic r:id="rId51"/>
      <p:boldItalic r:id="rId52"/>
    </p:embeddedFont>
    <p:embeddedFont>
      <p:font typeface="Roboto"/>
      <p:regular r:id="rId53"/>
      <p:bold r:id="rId54"/>
      <p:italic r:id="rId55"/>
      <p:boldItalic r:id="rId56"/>
    </p:embeddedFont>
    <p:embeddedFont>
      <p:font typeface="EB Garamond Medium"/>
      <p:regular r:id="rId57"/>
      <p:bold r:id="rId58"/>
      <p:italic r:id="rId59"/>
      <p:boldItalic r:id="rId60"/>
    </p:embeddedFont>
    <p:embeddedFont>
      <p:font typeface="EB Garamond SemiBold"/>
      <p:regular r:id="rId61"/>
      <p:bold r:id="rId62"/>
      <p:italic r:id="rId63"/>
      <p:boldItalic r:id="rId64"/>
    </p:embeddedFont>
    <p:embeddedFont>
      <p:font typeface="EB Garamond"/>
      <p:regular r:id="rId65"/>
      <p:bold r:id="rId66"/>
      <p:italic r:id="rId67"/>
      <p:boldItalic r:id="rId68"/>
    </p:embeddedFont>
    <p:embeddedFont>
      <p:font typeface="EB Garamond ExtraBold"/>
      <p:bold r:id="rId69"/>
      <p:boldItalic r:id="rId70"/>
    </p:embeddedFont>
    <p:embeddedFont>
      <p:font typeface="Merriweather"/>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F8CEBA-49D9-4C9B-BAD4-D59A9B90E0BC}">
  <a:tblStyle styleId="{73F8CEBA-49D9-4C9B-BAD4-D59A9B90E0B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italic.fntdata"/><Relationship Id="rId72" Type="http://schemas.openxmlformats.org/officeDocument/2006/relationships/font" Target="fonts/Merriweather-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Merriweather-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erriweather-regular.fntdata"/><Relationship Id="rId70" Type="http://schemas.openxmlformats.org/officeDocument/2006/relationships/font" Target="fonts/EBGaramondExtra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EBGaramondSemiBold-bold.fntdata"/><Relationship Id="rId61" Type="http://schemas.openxmlformats.org/officeDocument/2006/relationships/font" Target="fonts/EBGaramondSemiBold-regular.fntdata"/><Relationship Id="rId20" Type="http://schemas.openxmlformats.org/officeDocument/2006/relationships/slide" Target="slides/slide14.xml"/><Relationship Id="rId64" Type="http://schemas.openxmlformats.org/officeDocument/2006/relationships/font" Target="fonts/EBGaramondSemiBold-boldItalic.fntdata"/><Relationship Id="rId63" Type="http://schemas.openxmlformats.org/officeDocument/2006/relationships/font" Target="fonts/EBGaramondSemiBold-italic.fntdata"/><Relationship Id="rId22" Type="http://schemas.openxmlformats.org/officeDocument/2006/relationships/slide" Target="slides/slide16.xml"/><Relationship Id="rId66" Type="http://schemas.openxmlformats.org/officeDocument/2006/relationships/font" Target="fonts/EBGaramond-bold.fntdata"/><Relationship Id="rId21" Type="http://schemas.openxmlformats.org/officeDocument/2006/relationships/slide" Target="slides/slide15.xml"/><Relationship Id="rId65" Type="http://schemas.openxmlformats.org/officeDocument/2006/relationships/font" Target="fonts/EBGaramond-regular.fntdata"/><Relationship Id="rId24" Type="http://schemas.openxmlformats.org/officeDocument/2006/relationships/slide" Target="slides/slide18.xml"/><Relationship Id="rId68" Type="http://schemas.openxmlformats.org/officeDocument/2006/relationships/font" Target="fonts/EBGaramond-boldItalic.fntdata"/><Relationship Id="rId23" Type="http://schemas.openxmlformats.org/officeDocument/2006/relationships/slide" Target="slides/slide17.xml"/><Relationship Id="rId67" Type="http://schemas.openxmlformats.org/officeDocument/2006/relationships/font" Target="fonts/EBGaramond-italic.fntdata"/><Relationship Id="rId60" Type="http://schemas.openxmlformats.org/officeDocument/2006/relationships/font" Target="fonts/EBGaramond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EBGaramondExtra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regular.fntdata"/><Relationship Id="rId52" Type="http://schemas.openxmlformats.org/officeDocument/2006/relationships/font" Target="fonts/RobotoThin-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EBGaramondMedium-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EBGaramondMedium-italic.fntdata"/><Relationship Id="rId14" Type="http://schemas.openxmlformats.org/officeDocument/2006/relationships/slide" Target="slides/slide8.xml"/><Relationship Id="rId58" Type="http://schemas.openxmlformats.org/officeDocument/2006/relationships/font" Target="fonts/EBGaramond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501032e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501032e1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4ee1e7a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4ee1e7a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e5d0f69d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e5d0f69d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4ee1e7ae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4ee1e7ae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e5d0f69d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e5d0f69d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eac08a2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beac08a2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e5d0f69d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e5d0f69d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eac08a2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eac08a2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35dab25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35dab25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e5d0f69d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e5d0f69d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e5d0f69d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e5d0f69d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e5d0f69d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e5d0f69d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051f886b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051f886b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4ee1e7ae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4ee1e7ae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e5d0f69d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e5d0f69d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fa03c196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bfa03c196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4d5368dd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4d5368dd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4d5368dd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4d5368dd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4d5368dd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4d5368dd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4d5368dd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4d5368dd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fa03c196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fa03c196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e5d0f69d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e5d0f69d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fa03c19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bfa03c19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180f709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180f709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180f709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180f709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180f7094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180f709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fa03c196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fa03c196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4b11675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4b11675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4b11675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4b11675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4b116758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4b116758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4b116758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4b11675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4b116758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c4b116758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be5d0f69d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e5d0f69d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4b116758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4b116758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4ee1e7a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4ee1e7a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4b116758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c4b116758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4d5368d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4d5368d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4d5368dd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4d5368dd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4ee1e7a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4ee1e7a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501032e1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501032e1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4ee1e7a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4ee1e7a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rive.google.com/file/d/1IltuEzSUhGKTEI8QkDL4vnR_77BiJWUB/view?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07525" y="1728975"/>
            <a:ext cx="7776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sz="2800"/>
              <a:t>Diseño de sitios web usables y persuasivos que </a:t>
            </a:r>
            <a:r>
              <a:rPr lang="ca" sz="2800"/>
              <a:t>convierten</a:t>
            </a:r>
            <a:endParaRPr sz="2800"/>
          </a:p>
        </p:txBody>
      </p:sp>
      <p:sp>
        <p:nvSpPr>
          <p:cNvPr id="65" name="Google Shape;65;p13"/>
          <p:cNvSpPr txBox="1"/>
          <p:nvPr/>
        </p:nvSpPr>
        <p:spPr>
          <a:xfrm>
            <a:off x="4028400" y="3481200"/>
            <a:ext cx="51156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Andreu, Soukaïna, Muhammad Haris,</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Manuel y Arnau</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t/>
            </a:r>
            <a:endParaRPr sz="2400">
              <a:solidFill>
                <a:srgbClr val="EFEFEF"/>
              </a:solidFill>
              <a:latin typeface="Roboto Thin"/>
              <a:ea typeface="Roboto Thin"/>
              <a:cs typeface="Roboto Thin"/>
              <a:sym typeface="Roboto Thin"/>
            </a:endParaRPr>
          </a:p>
          <a:p>
            <a:pPr indent="0" lvl="0" marL="0" rtl="0" algn="r">
              <a:spcBef>
                <a:spcPts val="0"/>
              </a:spcBef>
              <a:spcAft>
                <a:spcPts val="0"/>
              </a:spcAft>
              <a:buNone/>
            </a:pPr>
            <a:r>
              <a:rPr lang="ca" sz="2400">
                <a:solidFill>
                  <a:srgbClr val="EFEFEF"/>
                </a:solidFill>
                <a:latin typeface="Roboto Thin"/>
                <a:ea typeface="Roboto Thin"/>
                <a:cs typeface="Roboto Thin"/>
                <a:sym typeface="Roboto Thin"/>
              </a:rPr>
              <a:t>Marketing en Internet - Q2 2023-2024</a:t>
            </a:r>
            <a:endParaRPr/>
          </a:p>
        </p:txBody>
      </p:sp>
      <p:pic>
        <p:nvPicPr>
          <p:cNvPr id="66" name="Google Shape;66;p13"/>
          <p:cNvPicPr preferRelativeResize="0"/>
          <p:nvPr/>
        </p:nvPicPr>
        <p:blipFill>
          <a:blip r:embed="rId3">
            <a:alphaModFix/>
          </a:blip>
          <a:stretch>
            <a:fillRect/>
          </a:stretch>
        </p:blipFill>
        <p:spPr>
          <a:xfrm>
            <a:off x="2285125" y="494549"/>
            <a:ext cx="4334676" cy="929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Veterinarias y refugios</a:t>
            </a:r>
            <a:endParaRPr/>
          </a:p>
        </p:txBody>
      </p:sp>
      <p:sp>
        <p:nvSpPr>
          <p:cNvPr id="129" name="Google Shape;129;p22"/>
          <p:cNvSpPr txBox="1"/>
          <p:nvPr>
            <p:ph idx="1" type="body"/>
          </p:nvPr>
        </p:nvSpPr>
        <p:spPr>
          <a:xfrm>
            <a:off x="0" y="1275125"/>
            <a:ext cx="8973600" cy="378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ca" sz="1600">
                <a:solidFill>
                  <a:srgbClr val="000000"/>
                </a:solidFill>
                <a:latin typeface="EB Garamond"/>
                <a:ea typeface="EB Garamond"/>
                <a:cs typeface="EB Garamond"/>
                <a:sym typeface="EB Garamond"/>
              </a:rPr>
              <a:t>Compra Recurrente de Alimentos</a:t>
            </a:r>
            <a:endParaRPr b="1" sz="1600">
              <a:solidFill>
                <a:srgbClr val="000000"/>
              </a:solidFill>
              <a:latin typeface="EB Garamond"/>
              <a:ea typeface="EB Garamond"/>
              <a:cs typeface="EB Garamond"/>
              <a:sym typeface="EB Garamond"/>
            </a:endParaRPr>
          </a:p>
          <a:p>
            <a:pPr indent="0" lvl="0" marL="457200" rtl="0" algn="l">
              <a:spcBef>
                <a:spcPts val="0"/>
              </a:spcBef>
              <a:spcAft>
                <a:spcPts val="0"/>
              </a:spcAft>
              <a:buNone/>
            </a:pPr>
            <a:r>
              <a:rPr lang="ca" sz="1600">
                <a:solidFill>
                  <a:srgbClr val="000000"/>
                </a:solidFill>
                <a:latin typeface="EB Garamond Medium"/>
                <a:ea typeface="EB Garamond Medium"/>
                <a:cs typeface="EB Garamond Medium"/>
                <a:sym typeface="EB Garamond Medium"/>
              </a:rPr>
              <a:t>Para refugios de animales y veterinarias, la compra recurrente de alimentos es una necesidad fundamental. Por lo tanto, se ha prestado especial atención a garantizar una presentación clara y accesible de este servicio en el sitio web. Se han incluido opciones de compra recurrente fácilmente identificables, junto con instrucciones claras para registrarse. Además, se han destacado los beneficios de la compra recurrente, como el ahorro de costos y la conveniencia de la entrega regular.</a:t>
            </a:r>
            <a:endParaRPr sz="1600">
              <a:solidFill>
                <a:srgbClr val="000000"/>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1600">
              <a:solidFill>
                <a:srgbClr val="000000"/>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1600">
              <a:solidFill>
                <a:srgbClr val="000000"/>
              </a:solidFill>
              <a:latin typeface="EB Garamond Medium"/>
              <a:ea typeface="EB Garamond Medium"/>
              <a:cs typeface="EB Garamond Medium"/>
              <a:sym typeface="EB Garamond Medium"/>
            </a:endParaRPr>
          </a:p>
          <a:p>
            <a:pPr indent="0" lvl="0" marL="0" rtl="0" algn="l">
              <a:spcBef>
                <a:spcPts val="0"/>
              </a:spcBef>
              <a:spcAft>
                <a:spcPts val="0"/>
              </a:spcAft>
              <a:buNone/>
            </a:pPr>
            <a:r>
              <a:rPr b="1" lang="ca" sz="1600">
                <a:solidFill>
                  <a:srgbClr val="000000"/>
                </a:solidFill>
                <a:latin typeface="EB Garamond"/>
                <a:ea typeface="EB Garamond"/>
                <a:cs typeface="EB Garamond"/>
                <a:sym typeface="EB Garamond"/>
              </a:rPr>
              <a:t>Ventas al Por Mayor</a:t>
            </a:r>
            <a:endParaRPr b="1" sz="1600">
              <a:solidFill>
                <a:srgbClr val="000000"/>
              </a:solidFill>
              <a:latin typeface="EB Garamond"/>
              <a:ea typeface="EB Garamond"/>
              <a:cs typeface="EB Garamond"/>
              <a:sym typeface="EB Garamond"/>
            </a:endParaRPr>
          </a:p>
          <a:p>
            <a:pPr indent="0" lvl="0" marL="457200" rtl="0" algn="l">
              <a:spcBef>
                <a:spcPts val="0"/>
              </a:spcBef>
              <a:spcAft>
                <a:spcPts val="0"/>
              </a:spcAft>
              <a:buNone/>
            </a:pPr>
            <a:r>
              <a:rPr lang="ca" sz="1600">
                <a:solidFill>
                  <a:srgbClr val="000000"/>
                </a:solidFill>
                <a:latin typeface="EB Garamond Medium"/>
                <a:ea typeface="EB Garamond Medium"/>
                <a:cs typeface="EB Garamond Medium"/>
                <a:sym typeface="EB Garamond Medium"/>
              </a:rPr>
              <a:t>Otro aspecto importante a tener en cuenta es la venta al por mayor. Se ha asegurado una presentación clara y accesible de este servicio en el sitio web, con detalles sobre las ventajas en comparación con las compras al por menor. Esto proporciona a los refugios de animales y veterinarias la información necesaria para tomar decisiones informadas sobre sus compras.</a:t>
            </a:r>
            <a:endParaRPr b="1" sz="16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b="1" sz="1100">
              <a:solidFill>
                <a:srgbClr val="000000"/>
              </a:solidFill>
              <a:latin typeface="EB Garamond"/>
              <a:ea typeface="EB Garamond"/>
              <a:cs typeface="EB Garamond"/>
              <a:sym typeface="EB Garamond"/>
            </a:endParaRPr>
          </a:p>
          <a:p>
            <a:pPr indent="0" lvl="0" marL="457200" rtl="0" algn="l">
              <a:spcBef>
                <a:spcPts val="0"/>
              </a:spcBef>
              <a:spcAft>
                <a:spcPts val="0"/>
              </a:spcAft>
              <a:buNone/>
            </a:pPr>
            <a:r>
              <a:t/>
            </a:r>
            <a:endParaRPr b="1" sz="1100">
              <a:solidFill>
                <a:srgbClr val="000000"/>
              </a:solidFill>
              <a:latin typeface="EB Garamond"/>
              <a:ea typeface="EB Garamond"/>
              <a:cs typeface="EB Garamond"/>
              <a:sym typeface="EB Garamond"/>
            </a:endParaRPr>
          </a:p>
          <a:p>
            <a:pPr indent="0" lvl="0" marL="457200" rtl="0" algn="l">
              <a:spcBef>
                <a:spcPts val="0"/>
              </a:spcBef>
              <a:spcAft>
                <a:spcPts val="0"/>
              </a:spcAft>
              <a:buNone/>
            </a:pPr>
            <a:r>
              <a:t/>
            </a:r>
            <a:endParaRPr b="1" sz="1100">
              <a:solidFill>
                <a:srgbClr val="000000"/>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2742287" y="152400"/>
            <a:ext cx="3659420"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201750"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ca" sz="3800"/>
              <a:t>Criterios de Usabilidad</a:t>
            </a:r>
            <a:endParaRPr sz="3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0" y="389325"/>
            <a:ext cx="9143999" cy="43648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Diseño del sitio web: Criterios de Usabilidad </a:t>
            </a:r>
            <a:endParaRPr/>
          </a:p>
        </p:txBody>
      </p:sp>
      <p:pic>
        <p:nvPicPr>
          <p:cNvPr id="150" name="Google Shape;150;p26"/>
          <p:cNvPicPr preferRelativeResize="0"/>
          <p:nvPr/>
        </p:nvPicPr>
        <p:blipFill>
          <a:blip r:embed="rId3">
            <a:alphaModFix/>
          </a:blip>
          <a:stretch>
            <a:fillRect/>
          </a:stretch>
        </p:blipFill>
        <p:spPr>
          <a:xfrm>
            <a:off x="990625" y="1691788"/>
            <a:ext cx="7162800" cy="273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Diseño del sitio web: Criterios de Usabilidad </a:t>
            </a:r>
            <a:endParaRPr/>
          </a:p>
        </p:txBody>
      </p:sp>
      <p:pic>
        <p:nvPicPr>
          <p:cNvPr id="156" name="Google Shape;156;p27"/>
          <p:cNvPicPr preferRelativeResize="0"/>
          <p:nvPr/>
        </p:nvPicPr>
        <p:blipFill>
          <a:blip r:embed="rId3">
            <a:alphaModFix/>
          </a:blip>
          <a:stretch>
            <a:fillRect/>
          </a:stretch>
        </p:blipFill>
        <p:spPr>
          <a:xfrm>
            <a:off x="365688" y="1354175"/>
            <a:ext cx="5018018" cy="3714075"/>
          </a:xfrm>
          <a:prstGeom prst="rect">
            <a:avLst/>
          </a:prstGeom>
          <a:noFill/>
          <a:ln cap="flat" cmpd="sng" w="28575">
            <a:solidFill>
              <a:srgbClr val="B6D7A8"/>
            </a:solidFill>
            <a:prstDash val="solid"/>
            <a:round/>
            <a:headEnd len="sm" w="sm" type="none"/>
            <a:tailEnd len="sm" w="sm" type="none"/>
          </a:ln>
        </p:spPr>
      </p:pic>
      <p:sp>
        <p:nvSpPr>
          <p:cNvPr id="157" name="Google Shape;157;p27"/>
          <p:cNvSpPr txBox="1"/>
          <p:nvPr/>
        </p:nvSpPr>
        <p:spPr>
          <a:xfrm>
            <a:off x="5421375" y="1324900"/>
            <a:ext cx="3795600" cy="3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600">
                <a:solidFill>
                  <a:schemeClr val="dk2"/>
                </a:solidFill>
                <a:latin typeface="Roboto"/>
                <a:ea typeface="Roboto"/>
                <a:cs typeface="Roboto"/>
                <a:sym typeface="Roboto"/>
              </a:rPr>
              <a:t>Puntos para imitar: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ca" sz="1600">
                <a:solidFill>
                  <a:schemeClr val="dk2"/>
                </a:solidFill>
                <a:latin typeface="Roboto"/>
                <a:ea typeface="Roboto"/>
                <a:cs typeface="Roboto"/>
                <a:sym typeface="Roboto"/>
              </a:rPr>
              <a:t>Confianza</a:t>
            </a:r>
            <a:r>
              <a:rPr lang="ca" sz="1600">
                <a:solidFill>
                  <a:schemeClr val="dk2"/>
                </a:solidFill>
                <a:latin typeface="Roboto"/>
                <a:ea typeface="Roboto"/>
                <a:cs typeface="Roboto"/>
                <a:sym typeface="Roboto"/>
              </a:rPr>
              <a:t>: Opiniones de usuarios y certificados de seguridad.</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ca" sz="1600">
                <a:solidFill>
                  <a:schemeClr val="dk2"/>
                </a:solidFill>
                <a:latin typeface="Roboto"/>
                <a:ea typeface="Roboto"/>
                <a:cs typeface="Roboto"/>
                <a:sym typeface="Roboto"/>
              </a:rPr>
              <a:t>Ayuda</a:t>
            </a:r>
            <a:r>
              <a:rPr lang="ca" sz="1600">
                <a:solidFill>
                  <a:schemeClr val="dk2"/>
                </a:solidFill>
                <a:latin typeface="Roboto"/>
                <a:ea typeface="Roboto"/>
                <a:cs typeface="Roboto"/>
                <a:sym typeface="Roboto"/>
              </a:rPr>
              <a:t>: Sistema accesible y efectivo de soporte al usuario.</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ca" sz="1600">
                <a:solidFill>
                  <a:schemeClr val="dk2"/>
                </a:solidFill>
                <a:latin typeface="Roboto"/>
                <a:ea typeface="Roboto"/>
                <a:cs typeface="Roboto"/>
                <a:sym typeface="Roboto"/>
              </a:rPr>
              <a:t>Diseño</a:t>
            </a:r>
            <a:r>
              <a:rPr lang="ca" sz="1600">
                <a:solidFill>
                  <a:schemeClr val="dk2"/>
                </a:solidFill>
                <a:latin typeface="Roboto"/>
                <a:ea typeface="Roboto"/>
                <a:cs typeface="Roboto"/>
                <a:sym typeface="Roboto"/>
              </a:rPr>
              <a:t>: Atractivo y profesional.</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ca" sz="1600">
                <a:solidFill>
                  <a:schemeClr val="dk2"/>
                </a:solidFill>
                <a:latin typeface="Roboto"/>
                <a:ea typeface="Roboto"/>
                <a:cs typeface="Roboto"/>
                <a:sym typeface="Roboto"/>
              </a:rPr>
              <a:t>Aspectos a mejorar: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ca" sz="1600">
                <a:solidFill>
                  <a:schemeClr val="dk2"/>
                </a:solidFill>
                <a:latin typeface="Roboto"/>
                <a:ea typeface="Roboto"/>
                <a:cs typeface="Roboto"/>
                <a:sym typeface="Roboto"/>
              </a:rPr>
              <a:t>Facilitar las </a:t>
            </a:r>
            <a:r>
              <a:rPr b="1" lang="ca" sz="1600">
                <a:solidFill>
                  <a:schemeClr val="dk2"/>
                </a:solidFill>
                <a:latin typeface="Roboto"/>
                <a:ea typeface="Roboto"/>
                <a:cs typeface="Roboto"/>
                <a:sym typeface="Roboto"/>
              </a:rPr>
              <a:t>tareas/funcionalidades </a:t>
            </a:r>
            <a:r>
              <a:rPr lang="ca" sz="1600">
                <a:solidFill>
                  <a:schemeClr val="dk2"/>
                </a:solidFill>
                <a:latin typeface="Roboto"/>
                <a:ea typeface="Roboto"/>
                <a:cs typeface="Roboto"/>
                <a:sym typeface="Roboto"/>
              </a:rPr>
              <a:t>de los usuarios en el sitio.</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ca" sz="1600">
                <a:solidFill>
                  <a:schemeClr val="dk2"/>
                </a:solidFill>
                <a:latin typeface="Roboto"/>
                <a:ea typeface="Roboto"/>
                <a:cs typeface="Roboto"/>
                <a:sym typeface="Roboto"/>
              </a:rPr>
              <a:t>Mejorar la búsqueda</a:t>
            </a:r>
            <a:r>
              <a:rPr lang="ca" sz="1600">
                <a:solidFill>
                  <a:schemeClr val="dk2"/>
                </a:solidFill>
                <a:latin typeface="Roboto"/>
                <a:ea typeface="Roboto"/>
                <a:cs typeface="Roboto"/>
                <a:sym typeface="Roboto"/>
              </a:rPr>
              <a:t> para resultados más relevantes.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ca" sz="1600">
                <a:solidFill>
                  <a:schemeClr val="dk2"/>
                </a:solidFill>
                <a:latin typeface="Roboto"/>
                <a:ea typeface="Roboto"/>
                <a:cs typeface="Roboto"/>
                <a:sym typeface="Roboto"/>
              </a:rPr>
              <a:t>Hacer la </a:t>
            </a:r>
            <a:r>
              <a:rPr b="1" lang="ca" sz="1600">
                <a:solidFill>
                  <a:schemeClr val="dk2"/>
                </a:solidFill>
                <a:latin typeface="Roboto"/>
                <a:ea typeface="Roboto"/>
                <a:cs typeface="Roboto"/>
                <a:sym typeface="Roboto"/>
              </a:rPr>
              <a:t>navegación más intuitiva.</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Lista de criterios de usabilidad y persuabilidad</a:t>
            </a:r>
            <a:endParaRPr/>
          </a:p>
        </p:txBody>
      </p:sp>
      <p:sp>
        <p:nvSpPr>
          <p:cNvPr id="163" name="Google Shape;163;p28"/>
          <p:cNvSpPr txBox="1"/>
          <p:nvPr/>
        </p:nvSpPr>
        <p:spPr>
          <a:xfrm>
            <a:off x="100275" y="1256400"/>
            <a:ext cx="8692800" cy="388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1. </a:t>
            </a:r>
            <a:r>
              <a:rPr b="1" lang="ca" sz="1500">
                <a:solidFill>
                  <a:schemeClr val="dk2"/>
                </a:solidFill>
                <a:latin typeface="Roboto"/>
                <a:ea typeface="Roboto"/>
                <a:cs typeface="Roboto"/>
                <a:sym typeface="Roboto"/>
              </a:rPr>
              <a:t>Identidad de Marca</a:t>
            </a:r>
            <a:r>
              <a:rPr lang="ca" sz="1500">
                <a:solidFill>
                  <a:schemeClr val="dk2"/>
                </a:solidFill>
                <a:latin typeface="Roboto"/>
                <a:ea typeface="Roboto"/>
                <a:cs typeface="Roboto"/>
                <a:sym typeface="Roboto"/>
              </a:rPr>
              <a:t> 			Logotipo visible y representativo.</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2. </a:t>
            </a:r>
            <a:r>
              <a:rPr b="1" lang="ca" sz="1500">
                <a:solidFill>
                  <a:schemeClr val="dk2"/>
                </a:solidFill>
                <a:latin typeface="Roboto"/>
                <a:ea typeface="Roboto"/>
                <a:cs typeface="Roboto"/>
                <a:sym typeface="Roboto"/>
              </a:rPr>
              <a:t>Contacto Accesible</a:t>
            </a:r>
            <a:r>
              <a:rPr lang="ca" sz="1500">
                <a:solidFill>
                  <a:schemeClr val="dk2"/>
                </a:solidFill>
                <a:latin typeface="Roboto"/>
                <a:ea typeface="Roboto"/>
                <a:cs typeface="Roboto"/>
                <a:sym typeface="Roboto"/>
              </a:rPr>
              <a:t> 			Información de contacto fácil de encontrar.</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3. </a:t>
            </a:r>
            <a:r>
              <a:rPr b="1" lang="ca" sz="1500">
                <a:solidFill>
                  <a:schemeClr val="dk2"/>
                </a:solidFill>
                <a:latin typeface="Roboto"/>
                <a:ea typeface="Roboto"/>
                <a:cs typeface="Roboto"/>
                <a:sym typeface="Roboto"/>
              </a:rPr>
              <a:t>Contenido Conciso</a:t>
            </a:r>
            <a:r>
              <a:rPr lang="ca" sz="1500">
                <a:solidFill>
                  <a:schemeClr val="dk2"/>
                </a:solidFill>
                <a:latin typeface="Roboto"/>
                <a:ea typeface="Roboto"/>
                <a:cs typeface="Roboto"/>
                <a:sym typeface="Roboto"/>
              </a:rPr>
              <a:t> 			Textos breves y claros.</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4. </a:t>
            </a:r>
            <a:r>
              <a:rPr b="1" lang="ca" sz="1500">
                <a:solidFill>
                  <a:schemeClr val="dk2"/>
                </a:solidFill>
                <a:latin typeface="Roboto"/>
                <a:ea typeface="Roboto"/>
                <a:cs typeface="Roboto"/>
                <a:sym typeface="Roboto"/>
              </a:rPr>
              <a:t>Tono de Voz</a:t>
            </a:r>
            <a:r>
              <a:rPr lang="ca" sz="1500">
                <a:solidFill>
                  <a:schemeClr val="dk2"/>
                </a:solidFill>
                <a:latin typeface="Roboto"/>
                <a:ea typeface="Roboto"/>
                <a:cs typeface="Roboto"/>
                <a:sym typeface="Roboto"/>
              </a:rPr>
              <a:t> 					Lenguaje alineado con la personalidad de la marca.</a:t>
            </a:r>
            <a:endParaRPr sz="1500">
              <a:solidFill>
                <a:schemeClr val="dk2"/>
              </a:solidFill>
              <a:latin typeface="Roboto"/>
              <a:ea typeface="Roboto"/>
              <a:cs typeface="Roboto"/>
              <a:sym typeface="Roboto"/>
            </a:endParaRPr>
          </a:p>
          <a:p>
            <a:pPr indent="0" lvl="0" marL="0" rtl="0" algn="l">
              <a:lnSpc>
                <a:spcPct val="175000"/>
              </a:lnSpc>
              <a:spcBef>
                <a:spcPts val="0"/>
              </a:spcBef>
              <a:spcAft>
                <a:spcPts val="0"/>
              </a:spcAft>
              <a:buNone/>
            </a:pPr>
            <a:r>
              <a:rPr lang="ca" sz="1500">
                <a:solidFill>
                  <a:schemeClr val="dk2"/>
                </a:solidFill>
                <a:latin typeface="Roboto"/>
                <a:ea typeface="Roboto"/>
                <a:cs typeface="Roboto"/>
                <a:sym typeface="Roboto"/>
              </a:rPr>
              <a:t>5. </a:t>
            </a:r>
            <a:r>
              <a:rPr b="1" lang="ca" sz="1500">
                <a:solidFill>
                  <a:schemeClr val="dk2"/>
                </a:solidFill>
                <a:latin typeface="Roboto"/>
                <a:ea typeface="Roboto"/>
                <a:cs typeface="Roboto"/>
                <a:sym typeface="Roboto"/>
              </a:rPr>
              <a:t>Etiquetas</a:t>
            </a:r>
            <a:r>
              <a:rPr lang="ca" sz="1500">
                <a:solidFill>
                  <a:schemeClr val="dk2"/>
                </a:solidFill>
                <a:latin typeface="Roboto"/>
                <a:ea typeface="Roboto"/>
                <a:cs typeface="Roboto"/>
                <a:sym typeface="Roboto"/>
              </a:rPr>
              <a:t> 					Descriptivas: Enlaces y botones claros.</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6. </a:t>
            </a:r>
            <a:r>
              <a:rPr b="1" lang="ca" sz="1500">
                <a:solidFill>
                  <a:schemeClr val="dk2"/>
                </a:solidFill>
                <a:latin typeface="Roboto"/>
                <a:ea typeface="Roboto"/>
                <a:cs typeface="Roboto"/>
                <a:sym typeface="Roboto"/>
              </a:rPr>
              <a:t>SEO en Títulos</a:t>
            </a:r>
            <a:r>
              <a:rPr lang="ca" sz="1500">
                <a:solidFill>
                  <a:schemeClr val="dk2"/>
                </a:solidFill>
                <a:latin typeface="Roboto"/>
                <a:ea typeface="Roboto"/>
                <a:cs typeface="Roboto"/>
                <a:sym typeface="Roboto"/>
              </a:rPr>
              <a:t> 				Optimización para buscadores.</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7. </a:t>
            </a:r>
            <a:r>
              <a:rPr b="1" lang="ca" sz="1500">
                <a:solidFill>
                  <a:schemeClr val="dk2"/>
                </a:solidFill>
                <a:latin typeface="Roboto"/>
                <a:ea typeface="Roboto"/>
                <a:cs typeface="Roboto"/>
                <a:sym typeface="Roboto"/>
              </a:rPr>
              <a:t>Navegación Intuitiva</a:t>
            </a:r>
            <a:r>
              <a:rPr lang="ca" sz="1500">
                <a:solidFill>
                  <a:schemeClr val="dk2"/>
                </a:solidFill>
                <a:latin typeface="Roboto"/>
                <a:ea typeface="Roboto"/>
                <a:cs typeface="Roboto"/>
                <a:sym typeface="Roboto"/>
              </a:rPr>
              <a:t> 			Menús lógicos y estructurados.</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8. </a:t>
            </a:r>
            <a:r>
              <a:rPr b="1" lang="ca" sz="1500">
                <a:solidFill>
                  <a:schemeClr val="dk2"/>
                </a:solidFill>
                <a:latin typeface="Roboto"/>
                <a:ea typeface="Roboto"/>
                <a:cs typeface="Roboto"/>
                <a:sym typeface="Roboto"/>
              </a:rPr>
              <a:t>Breadcrumbs</a:t>
            </a:r>
            <a:r>
              <a:rPr lang="ca" sz="1500">
                <a:solidFill>
                  <a:schemeClr val="dk2"/>
                </a:solidFill>
                <a:latin typeface="Roboto"/>
                <a:ea typeface="Roboto"/>
                <a:cs typeface="Roboto"/>
                <a:sym typeface="Roboto"/>
              </a:rPr>
              <a:t> 				Rutas de navegación claras.</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9</a:t>
            </a:r>
            <a:r>
              <a:rPr lang="ca" sz="1500">
                <a:solidFill>
                  <a:schemeClr val="dk2"/>
                </a:solidFill>
                <a:latin typeface="Roboto"/>
                <a:ea typeface="Roboto"/>
                <a:cs typeface="Roboto"/>
                <a:sym typeface="Roboto"/>
              </a:rPr>
              <a:t>.</a:t>
            </a:r>
            <a:r>
              <a:rPr b="1" lang="ca" sz="1500">
                <a:solidFill>
                  <a:schemeClr val="dk2"/>
                </a:solidFill>
                <a:latin typeface="Roboto"/>
                <a:ea typeface="Roboto"/>
                <a:cs typeface="Roboto"/>
                <a:sym typeface="Roboto"/>
              </a:rPr>
              <a:t>  Jerarquía Visual	</a:t>
            </a:r>
            <a:r>
              <a:rPr lang="ca" sz="1500">
                <a:solidFill>
                  <a:schemeClr val="dk2"/>
                </a:solidFill>
                <a:latin typeface="Roboto"/>
                <a:ea typeface="Roboto"/>
                <a:cs typeface="Roboto"/>
                <a:sym typeface="Roboto"/>
              </a:rPr>
              <a:t>			Importancia visual a elementos clave.</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10.</a:t>
            </a:r>
            <a:r>
              <a:rPr b="1" lang="ca" sz="1500">
                <a:solidFill>
                  <a:schemeClr val="dk2"/>
                </a:solidFill>
                <a:latin typeface="Roboto"/>
                <a:ea typeface="Roboto"/>
                <a:cs typeface="Roboto"/>
                <a:sym typeface="Roboto"/>
              </a:rPr>
              <a:t>  Espacio en Blanco</a:t>
            </a:r>
            <a:r>
              <a:rPr lang="ca" sz="1500">
                <a:solidFill>
                  <a:schemeClr val="dk2"/>
                </a:solidFill>
                <a:latin typeface="Roboto"/>
                <a:ea typeface="Roboto"/>
                <a:cs typeface="Roboto"/>
                <a:sym typeface="Roboto"/>
              </a:rPr>
              <a:t>			Diseño que facilita la legibilidad.</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500">
                <a:solidFill>
                  <a:schemeClr val="dk2"/>
                </a:solidFill>
                <a:latin typeface="Roboto"/>
                <a:ea typeface="Roboto"/>
                <a:cs typeface="Roboto"/>
                <a:sym typeface="Roboto"/>
              </a:rPr>
              <a:t>11.</a:t>
            </a:r>
            <a:r>
              <a:rPr b="1" lang="ca" sz="1500">
                <a:solidFill>
                  <a:schemeClr val="dk2"/>
                </a:solidFill>
                <a:latin typeface="Roboto"/>
                <a:ea typeface="Roboto"/>
                <a:cs typeface="Roboto"/>
                <a:sym typeface="Roboto"/>
              </a:rPr>
              <a:t>  Búsqueda Avanzada</a:t>
            </a:r>
            <a:r>
              <a:rPr lang="ca" sz="1500">
                <a:solidFill>
                  <a:schemeClr val="dk2"/>
                </a:solidFill>
                <a:latin typeface="Roboto"/>
                <a:ea typeface="Roboto"/>
                <a:cs typeface="Roboto"/>
                <a:sym typeface="Roboto"/>
              </a:rPr>
              <a:t>			Filtrado y ord</a:t>
            </a:r>
            <a:r>
              <a:rPr lang="ca" sz="1300">
                <a:solidFill>
                  <a:schemeClr val="dk2"/>
                </a:solidFill>
                <a:latin typeface="Roboto"/>
                <a:ea typeface="Roboto"/>
                <a:cs typeface="Roboto"/>
                <a:sym typeface="Roboto"/>
              </a:rPr>
              <a:t>enación de resultados.</a:t>
            </a:r>
            <a:endParaRPr sz="15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t/>
            </a:r>
            <a:endParaRPr sz="11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Lista de criterios de usabilidad y persuabilidad</a:t>
            </a:r>
            <a:endParaRPr/>
          </a:p>
        </p:txBody>
      </p:sp>
      <p:sp>
        <p:nvSpPr>
          <p:cNvPr id="169" name="Google Shape;169;p29"/>
          <p:cNvSpPr txBox="1"/>
          <p:nvPr/>
        </p:nvSpPr>
        <p:spPr>
          <a:xfrm>
            <a:off x="139525" y="1264275"/>
            <a:ext cx="8692800" cy="3816300"/>
          </a:xfrm>
          <a:prstGeom prst="rect">
            <a:avLst/>
          </a:prstGeom>
          <a:noFill/>
          <a:ln>
            <a:noFill/>
          </a:ln>
        </p:spPr>
        <p:txBody>
          <a:bodyPr anchorCtr="0" anchor="t" bIns="91425" lIns="91425" spcFirstLastPara="1" rIns="91425" wrap="square" tIns="91425">
            <a:noAutofit/>
          </a:bodyPr>
          <a:lstStyle/>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12. </a:t>
            </a:r>
            <a:r>
              <a:rPr b="1" lang="ca">
                <a:solidFill>
                  <a:schemeClr val="dk2"/>
                </a:solidFill>
                <a:latin typeface="Roboto"/>
                <a:ea typeface="Roboto"/>
                <a:cs typeface="Roboto"/>
                <a:sym typeface="Roboto"/>
              </a:rPr>
              <a:t> Autocompletar</a:t>
            </a:r>
            <a:r>
              <a:rPr lang="ca">
                <a:solidFill>
                  <a:schemeClr val="dk2"/>
                </a:solidFill>
                <a:latin typeface="Roboto"/>
                <a:ea typeface="Roboto"/>
                <a:cs typeface="Roboto"/>
                <a:sym typeface="Roboto"/>
              </a:rPr>
              <a:t>					Sugerencias en la búsqueda.</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13. </a:t>
            </a:r>
            <a:r>
              <a:rPr b="1" lang="ca">
                <a:solidFill>
                  <a:schemeClr val="dk2"/>
                </a:solidFill>
                <a:latin typeface="Roboto"/>
                <a:ea typeface="Roboto"/>
                <a:cs typeface="Roboto"/>
                <a:sym typeface="Roboto"/>
              </a:rPr>
              <a:t> Imágenes de Calidad</a:t>
            </a:r>
            <a:r>
              <a:rPr lang="ca">
                <a:solidFill>
                  <a:schemeClr val="dk2"/>
                </a:solidFill>
                <a:latin typeface="Roboto"/>
                <a:ea typeface="Roboto"/>
                <a:cs typeface="Roboto"/>
                <a:sym typeface="Roboto"/>
              </a:rPr>
              <a:t>				Fotos detalladas de productos.</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14. </a:t>
            </a:r>
            <a:r>
              <a:rPr b="1" lang="ca">
                <a:solidFill>
                  <a:schemeClr val="dk2"/>
                </a:solidFill>
                <a:latin typeface="Roboto"/>
                <a:ea typeface="Roboto"/>
                <a:cs typeface="Roboto"/>
                <a:sym typeface="Roboto"/>
              </a:rPr>
              <a:t> Videos Explicativos</a:t>
            </a:r>
            <a:r>
              <a:rPr lang="ca">
                <a:solidFill>
                  <a:schemeClr val="dk2"/>
                </a:solidFill>
                <a:latin typeface="Roboto"/>
                <a:ea typeface="Roboto"/>
                <a:cs typeface="Roboto"/>
                <a:sym typeface="Roboto"/>
              </a:rPr>
              <a:t>				Demos en video del uso de productos.</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15.  </a:t>
            </a:r>
            <a:r>
              <a:rPr b="1" lang="ca">
                <a:solidFill>
                  <a:schemeClr val="dk2"/>
                </a:solidFill>
                <a:latin typeface="Roboto"/>
                <a:ea typeface="Roboto"/>
                <a:cs typeface="Roboto"/>
                <a:sym typeface="Roboto"/>
              </a:rPr>
              <a:t>FAQs</a:t>
            </a:r>
            <a:r>
              <a:rPr lang="ca">
                <a:solidFill>
                  <a:schemeClr val="dk2"/>
                </a:solidFill>
                <a:latin typeface="Roboto"/>
                <a:ea typeface="Roboto"/>
                <a:cs typeface="Roboto"/>
                <a:sym typeface="Roboto"/>
              </a:rPr>
              <a:t>							Acceso a preguntas frecuentes.</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16.  </a:t>
            </a:r>
            <a:r>
              <a:rPr b="1" lang="ca">
                <a:solidFill>
                  <a:schemeClr val="dk2"/>
                </a:solidFill>
                <a:latin typeface="Roboto"/>
                <a:ea typeface="Roboto"/>
                <a:cs typeface="Roboto"/>
                <a:sym typeface="Roboto"/>
              </a:rPr>
              <a:t>Chat en Vivo</a:t>
            </a:r>
            <a:r>
              <a:rPr lang="ca">
                <a:solidFill>
                  <a:schemeClr val="dk2"/>
                </a:solidFill>
                <a:latin typeface="Roboto"/>
                <a:ea typeface="Roboto"/>
                <a:cs typeface="Roboto"/>
                <a:sym typeface="Roboto"/>
              </a:rPr>
              <a:t>						Soporte inmediato al usuario.</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17.  </a:t>
            </a:r>
            <a:r>
              <a:rPr b="1" lang="ca">
                <a:solidFill>
                  <a:schemeClr val="dk2"/>
                </a:solidFill>
                <a:latin typeface="Roboto"/>
                <a:ea typeface="Roboto"/>
                <a:cs typeface="Roboto"/>
                <a:sym typeface="Roboto"/>
              </a:rPr>
              <a:t>Accesibilidad</a:t>
            </a:r>
            <a:r>
              <a:rPr lang="ca">
                <a:solidFill>
                  <a:schemeClr val="dk2"/>
                </a:solidFill>
                <a:latin typeface="Roboto"/>
                <a:ea typeface="Roboto"/>
                <a:cs typeface="Roboto"/>
                <a:sym typeface="Roboto"/>
              </a:rPr>
              <a:t>					Compatibilidad con tecnología asistiva.</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18.  </a:t>
            </a:r>
            <a:r>
              <a:rPr b="1" lang="ca">
                <a:solidFill>
                  <a:schemeClr val="dk2"/>
                </a:solidFill>
                <a:latin typeface="Roboto"/>
                <a:ea typeface="Roboto"/>
                <a:cs typeface="Roboto"/>
                <a:sym typeface="Roboto"/>
              </a:rPr>
              <a:t>Diseño Responsivo</a:t>
            </a:r>
            <a:r>
              <a:rPr lang="ca">
                <a:solidFill>
                  <a:schemeClr val="dk2"/>
                </a:solidFill>
                <a:latin typeface="Roboto"/>
                <a:ea typeface="Roboto"/>
                <a:cs typeface="Roboto"/>
                <a:sym typeface="Roboto"/>
              </a:rPr>
              <a:t>				Funcional en todos los dispositivos.</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19.  </a:t>
            </a:r>
            <a:r>
              <a:rPr b="1" lang="ca">
                <a:solidFill>
                  <a:schemeClr val="dk2"/>
                </a:solidFill>
                <a:latin typeface="Roboto"/>
                <a:ea typeface="Roboto"/>
                <a:cs typeface="Roboto"/>
                <a:sym typeface="Roboto"/>
              </a:rPr>
              <a:t>Feedback Claro</a:t>
            </a:r>
            <a:r>
              <a:rPr lang="ca">
                <a:solidFill>
                  <a:schemeClr val="dk2"/>
                </a:solidFill>
                <a:latin typeface="Roboto"/>
                <a:ea typeface="Roboto"/>
                <a:cs typeface="Roboto"/>
                <a:sym typeface="Roboto"/>
              </a:rPr>
              <a:t>					Mensajes de confirmación y error.</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20.  </a:t>
            </a:r>
            <a:r>
              <a:rPr b="1" lang="ca">
                <a:solidFill>
                  <a:schemeClr val="dk2"/>
                </a:solidFill>
                <a:latin typeface="Roboto"/>
                <a:ea typeface="Roboto"/>
                <a:cs typeface="Roboto"/>
                <a:sym typeface="Roboto"/>
              </a:rPr>
              <a:t>Formularios Guardados</a:t>
            </a:r>
            <a:r>
              <a:rPr lang="ca">
                <a:solidFill>
                  <a:schemeClr val="dk2"/>
                </a:solidFill>
                <a:latin typeface="Roboto"/>
                <a:ea typeface="Roboto"/>
                <a:cs typeface="Roboto"/>
                <a:sym typeface="Roboto"/>
              </a:rPr>
              <a:t>				</a:t>
            </a:r>
            <a:r>
              <a:rPr lang="ca" sz="1300">
                <a:solidFill>
                  <a:schemeClr val="dk2"/>
                </a:solidFill>
                <a:latin typeface="Roboto"/>
                <a:ea typeface="Roboto"/>
                <a:cs typeface="Roboto"/>
                <a:sym typeface="Roboto"/>
              </a:rPr>
              <a:t>Progreso de formularios/carrito almacenado</a:t>
            </a:r>
            <a:r>
              <a:rPr lang="ca">
                <a:solidFill>
                  <a:schemeClr val="dk2"/>
                </a:solidFill>
                <a:latin typeface="Roboto"/>
                <a:ea typeface="Roboto"/>
                <a:cs typeface="Roboto"/>
                <a:sym typeface="Roboto"/>
              </a:rPr>
              <a:t> automáticamente.</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21.</a:t>
            </a:r>
            <a:r>
              <a:rPr b="1" lang="ca">
                <a:solidFill>
                  <a:schemeClr val="dk2"/>
                </a:solidFill>
                <a:latin typeface="Roboto"/>
                <a:ea typeface="Roboto"/>
                <a:cs typeface="Roboto"/>
                <a:sym typeface="Roboto"/>
              </a:rPr>
              <a:t> Propuesta de Valor	</a:t>
            </a:r>
            <a:r>
              <a:rPr lang="ca">
                <a:solidFill>
                  <a:schemeClr val="dk2"/>
                </a:solidFill>
                <a:latin typeface="Roboto"/>
                <a:ea typeface="Roboto"/>
                <a:cs typeface="Roboto"/>
                <a:sym typeface="Roboto"/>
              </a:rPr>
              <a:t>				Comunicación clara del valor único.</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rPr lang="ca">
                <a:solidFill>
                  <a:schemeClr val="dk2"/>
                </a:solidFill>
                <a:latin typeface="Roboto"/>
                <a:ea typeface="Roboto"/>
                <a:cs typeface="Roboto"/>
                <a:sym typeface="Roboto"/>
              </a:rPr>
              <a:t>22. </a:t>
            </a:r>
            <a:r>
              <a:rPr b="1" lang="ca">
                <a:solidFill>
                  <a:schemeClr val="dk2"/>
                </a:solidFill>
                <a:latin typeface="Roboto"/>
                <a:ea typeface="Roboto"/>
                <a:cs typeface="Roboto"/>
                <a:sym typeface="Roboto"/>
              </a:rPr>
              <a:t>Consistencia Visual </a:t>
            </a:r>
            <a:r>
              <a:rPr lang="ca">
                <a:solidFill>
                  <a:schemeClr val="dk2"/>
                </a:solidFill>
                <a:latin typeface="Roboto"/>
                <a:ea typeface="Roboto"/>
                <a:cs typeface="Roboto"/>
                <a:sym typeface="Roboto"/>
              </a:rPr>
              <a:t>				Estética y funcionalidad uniformes.</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t/>
            </a:r>
            <a:endParaRPr sz="1600">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t/>
            </a:r>
            <a:endParaRPr>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t/>
            </a:r>
            <a:endParaRPr sz="1700">
              <a:solidFill>
                <a:schemeClr val="dk2"/>
              </a:solidFill>
              <a:latin typeface="Roboto"/>
              <a:ea typeface="Roboto"/>
              <a:cs typeface="Roboto"/>
              <a:sym typeface="Roboto"/>
            </a:endParaRPr>
          </a:p>
          <a:p>
            <a:pPr indent="0" lvl="0" marL="0" rtl="0" algn="l">
              <a:lnSpc>
                <a:spcPct val="165000"/>
              </a:lnSpc>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Ejemplo de aplicación de cada criterio</a:t>
            </a:r>
            <a:endParaRPr/>
          </a:p>
        </p:txBody>
      </p:sp>
      <p:sp>
        <p:nvSpPr>
          <p:cNvPr id="175" name="Google Shape;175;p30"/>
          <p:cNvSpPr txBox="1"/>
          <p:nvPr>
            <p:ph idx="1" type="body"/>
          </p:nvPr>
        </p:nvSpPr>
        <p:spPr>
          <a:xfrm>
            <a:off x="0" y="1275125"/>
            <a:ext cx="8973600" cy="3780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ca" sz="5400" u="sng">
                <a:solidFill>
                  <a:schemeClr val="hlink"/>
                </a:solidFill>
                <a:hlinkClick r:id="rId3"/>
              </a:rPr>
              <a:t>https://drive.google.com/file/d/1IltuEzSUhGKTEI8QkDL4vnR_77BiJWUB/view?usp=sharing</a:t>
            </a:r>
            <a:endParaRPr sz="5400"/>
          </a:p>
          <a:p>
            <a:pPr indent="-304800" lvl="0" marL="457200" rtl="0" algn="l">
              <a:lnSpc>
                <a:spcPct val="150000"/>
              </a:lnSpc>
              <a:spcBef>
                <a:spcPts val="1200"/>
              </a:spcBef>
              <a:spcAft>
                <a:spcPts val="0"/>
              </a:spcAft>
              <a:buSzPct val="100000"/>
              <a:buChar char="●"/>
            </a:pPr>
            <a:r>
              <a:rPr lang="ca" sz="4800"/>
              <a:t>5 Wireframes y algunos criterios aplicados.</a:t>
            </a:r>
            <a:endParaRPr sz="4800"/>
          </a:p>
          <a:p>
            <a:pPr indent="-304800" lvl="0" marL="457200" rtl="0" algn="l">
              <a:lnSpc>
                <a:spcPct val="150000"/>
              </a:lnSpc>
              <a:spcBef>
                <a:spcPts val="0"/>
              </a:spcBef>
              <a:spcAft>
                <a:spcPts val="0"/>
              </a:spcAft>
              <a:buSzPct val="100000"/>
              <a:buChar char="●"/>
            </a:pPr>
            <a:r>
              <a:rPr lang="ca" sz="4800"/>
              <a:t>El resto se implementan </a:t>
            </a:r>
            <a:r>
              <a:rPr lang="ca" sz="4800"/>
              <a:t>implícitamente</a:t>
            </a:r>
            <a:r>
              <a:rPr lang="ca" sz="4800"/>
              <a:t> con distintas tecnologías.</a:t>
            </a:r>
            <a:endParaRPr sz="4800"/>
          </a:p>
          <a:p>
            <a:pPr indent="-304800" lvl="1" marL="914400" rtl="0" algn="l">
              <a:lnSpc>
                <a:spcPct val="145000"/>
              </a:lnSpc>
              <a:spcBef>
                <a:spcPts val="0"/>
              </a:spcBef>
              <a:spcAft>
                <a:spcPts val="0"/>
              </a:spcAft>
              <a:buSzPct val="100000"/>
              <a:buChar char="○"/>
            </a:pPr>
            <a:r>
              <a:rPr lang="ca" sz="4800"/>
              <a:t>El logo/nombre  "</a:t>
            </a:r>
            <a:r>
              <a:rPr b="1" lang="ca" sz="4800"/>
              <a:t>Gatigos</a:t>
            </a:r>
            <a:r>
              <a:rPr lang="ca" sz="4800"/>
              <a:t>" comunica un mensaje claro y directo, </a:t>
            </a:r>
            <a:r>
              <a:rPr b="1" lang="ca" sz="4800"/>
              <a:t>enfocándose en productos para gatos y perros</a:t>
            </a:r>
            <a:r>
              <a:rPr lang="ca" sz="4800"/>
              <a:t>.</a:t>
            </a:r>
            <a:endParaRPr sz="4800"/>
          </a:p>
          <a:p>
            <a:pPr indent="-304800" lvl="1" marL="914400" rtl="0" algn="l">
              <a:lnSpc>
                <a:spcPct val="145000"/>
              </a:lnSpc>
              <a:spcBef>
                <a:spcPts val="0"/>
              </a:spcBef>
              <a:spcAft>
                <a:spcPts val="0"/>
              </a:spcAft>
              <a:buSzPct val="100000"/>
              <a:buChar char="○"/>
            </a:pPr>
            <a:r>
              <a:rPr lang="ca" sz="4800"/>
              <a:t>Un</a:t>
            </a:r>
            <a:r>
              <a:rPr b="1" lang="ca" sz="4800"/>
              <a:t> único diseño </a:t>
            </a:r>
            <a:r>
              <a:rPr lang="ca" sz="4800"/>
              <a:t>y</a:t>
            </a:r>
            <a:r>
              <a:rPr b="1" lang="ca" sz="4800"/>
              <a:t> paleta de colores </a:t>
            </a:r>
            <a:r>
              <a:rPr lang="ca" sz="4800"/>
              <a:t>para la página web, con fuente y tamaño de letra unificados.</a:t>
            </a:r>
            <a:endParaRPr sz="4800"/>
          </a:p>
          <a:p>
            <a:pPr indent="-304800" lvl="1" marL="914400" rtl="0" algn="l">
              <a:lnSpc>
                <a:spcPct val="145000"/>
              </a:lnSpc>
              <a:spcBef>
                <a:spcPts val="0"/>
              </a:spcBef>
              <a:spcAft>
                <a:spcPts val="0"/>
              </a:spcAft>
              <a:buSzPct val="100000"/>
              <a:buChar char="○"/>
            </a:pPr>
            <a:r>
              <a:rPr lang="ca" sz="4800"/>
              <a:t>Se implementará una</a:t>
            </a:r>
            <a:r>
              <a:rPr b="1" lang="ca" sz="4800"/>
              <a:t> interfaz intuitiva de carga con barra de progreso</a:t>
            </a:r>
            <a:r>
              <a:rPr lang="ca" sz="4800"/>
              <a:t> y porcentaje para mejorar la experiencia del usuario.</a:t>
            </a:r>
            <a:endParaRPr sz="4800"/>
          </a:p>
          <a:p>
            <a:pPr indent="-304800" lvl="1" marL="914400" rtl="0" algn="l">
              <a:lnSpc>
                <a:spcPct val="145000"/>
              </a:lnSpc>
              <a:spcBef>
                <a:spcPts val="0"/>
              </a:spcBef>
              <a:spcAft>
                <a:spcPts val="0"/>
              </a:spcAft>
              <a:buSzPct val="100000"/>
              <a:buChar char="○"/>
            </a:pPr>
            <a:r>
              <a:rPr lang="ca" sz="4800"/>
              <a:t>Se</a:t>
            </a:r>
            <a:r>
              <a:rPr b="1" lang="ca" sz="4800"/>
              <a:t> optimizarán los títulos de la página </a:t>
            </a:r>
            <a:r>
              <a:rPr lang="ca" sz="4800"/>
              <a:t>para ser amigables con los </a:t>
            </a:r>
            <a:r>
              <a:rPr b="1" lang="ca" sz="4800"/>
              <a:t>motores de búsqueda</a:t>
            </a:r>
            <a:r>
              <a:rPr lang="ca" sz="4800"/>
              <a:t> y aumentar la visibilidad.</a:t>
            </a:r>
            <a:endParaRPr sz="4800"/>
          </a:p>
          <a:p>
            <a:pPr indent="-304800" lvl="1" marL="914400" rtl="0" algn="l">
              <a:lnSpc>
                <a:spcPct val="145000"/>
              </a:lnSpc>
              <a:spcBef>
                <a:spcPts val="0"/>
              </a:spcBef>
              <a:spcAft>
                <a:spcPts val="0"/>
              </a:spcAft>
              <a:buSzPct val="100000"/>
              <a:buChar char="○"/>
            </a:pPr>
            <a:r>
              <a:rPr lang="ca" sz="4800"/>
              <a:t>El sitio estará plenamente c</a:t>
            </a:r>
            <a:r>
              <a:rPr b="1" lang="ca" sz="4800"/>
              <a:t>ompatible con lectores de pantalla y tecnologías de asistencia</a:t>
            </a:r>
            <a:r>
              <a:rPr lang="ca" sz="4800"/>
              <a:t>, utilizando </a:t>
            </a:r>
            <a:r>
              <a:rPr b="1" lang="ca" sz="4800"/>
              <a:t>atributos de ARIA</a:t>
            </a:r>
            <a:r>
              <a:rPr lang="ca" sz="4800"/>
              <a:t>.</a:t>
            </a:r>
            <a:endParaRPr sz="4800"/>
          </a:p>
          <a:p>
            <a:pPr indent="-304800" lvl="1" marL="914400" rtl="0" algn="l">
              <a:lnSpc>
                <a:spcPct val="145000"/>
              </a:lnSpc>
              <a:spcBef>
                <a:spcPts val="0"/>
              </a:spcBef>
              <a:spcAft>
                <a:spcPts val="0"/>
              </a:spcAft>
              <a:buSzPct val="100000"/>
              <a:buChar char="○"/>
            </a:pPr>
            <a:r>
              <a:rPr lang="ca" sz="4800"/>
              <a:t>Se garantizará una </a:t>
            </a:r>
            <a:r>
              <a:rPr b="1" lang="ca" sz="4800"/>
              <a:t>experiencia fluida en dispositivos móviles</a:t>
            </a:r>
            <a:r>
              <a:rPr lang="ca" sz="4800"/>
              <a:t> y de escritorio mediante técnicas de desarrollo web front-end.</a:t>
            </a:r>
            <a:endParaRPr sz="4800"/>
          </a:p>
          <a:p>
            <a:pPr indent="-304800" lvl="1" marL="914400" rtl="0" algn="l">
              <a:lnSpc>
                <a:spcPct val="145000"/>
              </a:lnSpc>
              <a:spcBef>
                <a:spcPts val="0"/>
              </a:spcBef>
              <a:spcAft>
                <a:spcPts val="0"/>
              </a:spcAft>
              <a:buSzPct val="100000"/>
              <a:buChar char="○"/>
            </a:pPr>
            <a:r>
              <a:rPr lang="ca" sz="4800"/>
              <a:t>Se integrará una </a:t>
            </a:r>
            <a:r>
              <a:rPr b="1" lang="ca" sz="4800"/>
              <a:t>funcionalidad de búsqueda avanzada</a:t>
            </a:r>
            <a:r>
              <a:rPr lang="ca" sz="4800"/>
              <a:t> con </a:t>
            </a:r>
            <a:r>
              <a:rPr b="1" lang="ca" sz="4800"/>
              <a:t>Lunr.js o Fuse.js</a:t>
            </a:r>
            <a:r>
              <a:rPr lang="ca" sz="4800"/>
              <a:t> para facilitar la localización rápida de información.</a:t>
            </a:r>
            <a:endParaRPr sz="4800"/>
          </a:p>
          <a:p>
            <a:pPr indent="-304800" lvl="1" marL="914400" rtl="0" algn="l">
              <a:lnSpc>
                <a:spcPct val="145000"/>
              </a:lnSpc>
              <a:spcBef>
                <a:spcPts val="0"/>
              </a:spcBef>
              <a:spcAft>
                <a:spcPts val="0"/>
              </a:spcAft>
              <a:buSzPct val="100000"/>
              <a:buChar char="○"/>
            </a:pPr>
            <a:r>
              <a:rPr lang="ca" sz="4800"/>
              <a:t>Habrá una </a:t>
            </a:r>
            <a:r>
              <a:rPr b="1" lang="ca" sz="4800"/>
              <a:t>función de autocompletar</a:t>
            </a:r>
            <a:r>
              <a:rPr lang="ca" sz="4800"/>
              <a:t> sofisticada en la barra de búsqueda, utilizando el </a:t>
            </a:r>
            <a:r>
              <a:rPr b="1" lang="ca" sz="4800"/>
              <a:t>plugin jQuery UI Autocomplete</a:t>
            </a:r>
            <a:r>
              <a:rPr lang="ca" sz="4800"/>
              <a:t>.</a:t>
            </a:r>
            <a:endParaRPr sz="4800"/>
          </a:p>
          <a:p>
            <a:pPr indent="0" lvl="0" marL="914400" rtl="0" algn="l">
              <a:lnSpc>
                <a:spcPct val="150000"/>
              </a:lnSpc>
              <a:spcBef>
                <a:spcPts val="0"/>
              </a:spcBef>
              <a:spcAft>
                <a:spcPts val="120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ca"/>
              <a:t>Análisis, arquitectura de la información y diseño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nvSpPr>
        <p:spPr>
          <a:xfrm>
            <a:off x="557525" y="416200"/>
            <a:ext cx="38007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700">
                <a:solidFill>
                  <a:schemeClr val="dk2"/>
                </a:solidFill>
                <a:latin typeface="Roboto"/>
                <a:ea typeface="Roboto"/>
                <a:cs typeface="Roboto"/>
                <a:sym typeface="Roboto"/>
              </a:rPr>
              <a:t>Índice</a:t>
            </a:r>
            <a:endParaRPr b="1" sz="2700">
              <a:solidFill>
                <a:schemeClr val="dk2"/>
              </a:solidFill>
              <a:latin typeface="Roboto"/>
              <a:ea typeface="Roboto"/>
              <a:cs typeface="Roboto"/>
              <a:sym typeface="Roboto"/>
            </a:endParaRPr>
          </a:p>
        </p:txBody>
      </p:sp>
      <p:sp>
        <p:nvSpPr>
          <p:cNvPr id="72" name="Google Shape;72;p14"/>
          <p:cNvSpPr txBox="1"/>
          <p:nvPr/>
        </p:nvSpPr>
        <p:spPr>
          <a:xfrm>
            <a:off x="622450" y="1067075"/>
            <a:ext cx="7601400" cy="31869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Objetivos tácticos de conversión y objetivos de negocio relacionados</a:t>
            </a:r>
            <a:endParaRPr sz="1900">
              <a:solidFill>
                <a:srgbClr val="002F4A"/>
              </a:solidFill>
              <a:latin typeface="Merriweather"/>
              <a:ea typeface="Merriweather"/>
              <a:cs typeface="Merriweather"/>
              <a:sym typeface="Merriweather"/>
            </a:endParaRPr>
          </a:p>
          <a:p>
            <a:pPr indent="-349250" lvl="0" marL="457200" rtl="0" algn="l">
              <a:lnSpc>
                <a:spcPct val="15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Públicos objetivo y sus necesidades (Personas)</a:t>
            </a:r>
            <a:endParaRPr sz="1900">
              <a:solidFill>
                <a:srgbClr val="002F4A"/>
              </a:solidFill>
              <a:latin typeface="Merriweather"/>
              <a:ea typeface="Merriweather"/>
              <a:cs typeface="Merriweather"/>
              <a:sym typeface="Merriweather"/>
            </a:endParaRPr>
          </a:p>
          <a:p>
            <a:pPr indent="-349250" lvl="0" marL="457200" rtl="0" algn="l">
              <a:lnSpc>
                <a:spcPct val="15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Criterios de Usabilidad</a:t>
            </a:r>
            <a:endParaRPr sz="1900">
              <a:solidFill>
                <a:srgbClr val="002F4A"/>
              </a:solidFill>
              <a:latin typeface="Merriweather"/>
              <a:ea typeface="Merriweather"/>
              <a:cs typeface="Merriweather"/>
              <a:sym typeface="Merriweather"/>
            </a:endParaRPr>
          </a:p>
          <a:p>
            <a:pPr indent="-349250" lvl="0" marL="457200" rtl="0" algn="l">
              <a:lnSpc>
                <a:spcPct val="150000"/>
              </a:lnSpc>
              <a:spcBef>
                <a:spcPts val="0"/>
              </a:spcBef>
              <a:spcAft>
                <a:spcPts val="0"/>
              </a:spcAft>
              <a:buClr>
                <a:schemeClr val="accent1"/>
              </a:buClr>
              <a:buSzPts val="1900"/>
              <a:buFont typeface="Merriweather"/>
              <a:buChar char="●"/>
            </a:pPr>
            <a:r>
              <a:rPr lang="ca" sz="1900">
                <a:solidFill>
                  <a:schemeClr val="accent1"/>
                </a:solidFill>
                <a:latin typeface="Merriweather"/>
                <a:ea typeface="Merriweather"/>
                <a:cs typeface="Merriweather"/>
                <a:sym typeface="Merriweather"/>
              </a:rPr>
              <a:t>Análisis, arquitectura de la información y diseño</a:t>
            </a:r>
            <a:endParaRPr sz="1900">
              <a:solidFill>
                <a:schemeClr val="accent1"/>
              </a:solidFill>
              <a:latin typeface="Merriweather"/>
              <a:ea typeface="Merriweather"/>
              <a:cs typeface="Merriweather"/>
              <a:sym typeface="Merriweather"/>
            </a:endParaRPr>
          </a:p>
          <a:p>
            <a:pPr indent="-349250" lvl="0" marL="457200" rtl="0" algn="l">
              <a:lnSpc>
                <a:spcPct val="15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Utilización de test A/B </a:t>
            </a:r>
            <a:endParaRPr sz="1900">
              <a:solidFill>
                <a:srgbClr val="002F4A"/>
              </a:solidFill>
              <a:latin typeface="Merriweather"/>
              <a:ea typeface="Merriweather"/>
              <a:cs typeface="Merriweather"/>
              <a:sym typeface="Merriweather"/>
            </a:endParaRPr>
          </a:p>
          <a:p>
            <a:pPr indent="-349250" lvl="0" marL="457200" rtl="0" algn="l">
              <a:lnSpc>
                <a:spcPct val="150000"/>
              </a:lnSpc>
              <a:spcBef>
                <a:spcPts val="0"/>
              </a:spcBef>
              <a:spcAft>
                <a:spcPts val="0"/>
              </a:spcAft>
              <a:buClr>
                <a:srgbClr val="002F4A"/>
              </a:buClr>
              <a:buSzPts val="1900"/>
              <a:buFont typeface="Merriweather"/>
              <a:buChar char="●"/>
            </a:pPr>
            <a:r>
              <a:rPr lang="ca" sz="1900">
                <a:solidFill>
                  <a:srgbClr val="002F4A"/>
                </a:solidFill>
                <a:latin typeface="Merriweather"/>
                <a:ea typeface="Merriweather"/>
                <a:cs typeface="Merriweather"/>
                <a:sym typeface="Merriweather"/>
              </a:rPr>
              <a:t>Analítica de conversión (Kpi's) </a:t>
            </a:r>
            <a:endParaRPr sz="1900">
              <a:solidFill>
                <a:srgbClr val="002F4A"/>
              </a:solidFill>
              <a:latin typeface="Merriweather"/>
              <a:ea typeface="Merriweather"/>
              <a:cs typeface="Merriweather"/>
              <a:sym typeface="Merriweather"/>
            </a:endParaRPr>
          </a:p>
          <a:p>
            <a:pPr indent="-234950" lvl="0" marL="457200" rtl="0" algn="l">
              <a:lnSpc>
                <a:spcPct val="150000"/>
              </a:lnSpc>
              <a:spcBef>
                <a:spcPts val="0"/>
              </a:spcBef>
              <a:spcAft>
                <a:spcPts val="0"/>
              </a:spcAft>
              <a:buClr>
                <a:schemeClr val="dk2"/>
              </a:buClr>
              <a:buSzPts val="100"/>
              <a:buFont typeface="Roboto"/>
              <a:buChar char="●"/>
            </a:pPr>
            <a:r>
              <a:t/>
            </a:r>
            <a:endParaRPr sz="100">
              <a:solidFill>
                <a:schemeClr val="dk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3595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Relación de contenidos y funcionalidades</a:t>
            </a:r>
            <a:endParaRPr/>
          </a:p>
        </p:txBody>
      </p:sp>
      <p:pic>
        <p:nvPicPr>
          <p:cNvPr id="186" name="Google Shape;186;p32"/>
          <p:cNvPicPr preferRelativeResize="0"/>
          <p:nvPr/>
        </p:nvPicPr>
        <p:blipFill rotWithShape="1">
          <a:blip r:embed="rId3">
            <a:alphaModFix/>
          </a:blip>
          <a:srcRect b="-2219" l="2318" r="4934" t="2220"/>
          <a:stretch/>
        </p:blipFill>
        <p:spPr>
          <a:xfrm>
            <a:off x="0" y="1424575"/>
            <a:ext cx="6933927" cy="3535100"/>
          </a:xfrm>
          <a:prstGeom prst="rect">
            <a:avLst/>
          </a:prstGeom>
          <a:noFill/>
          <a:ln>
            <a:noFill/>
          </a:ln>
        </p:spPr>
      </p:pic>
      <p:sp>
        <p:nvSpPr>
          <p:cNvPr id="187" name="Google Shape;187;p32"/>
          <p:cNvSpPr/>
          <p:nvPr/>
        </p:nvSpPr>
        <p:spPr>
          <a:xfrm>
            <a:off x="62825" y="3015425"/>
            <a:ext cx="6541200" cy="557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8" name="Google Shape;188;p32"/>
          <p:cNvSpPr txBox="1"/>
          <p:nvPr/>
        </p:nvSpPr>
        <p:spPr>
          <a:xfrm>
            <a:off x="6737600" y="1908200"/>
            <a:ext cx="2355600" cy="24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1900">
                <a:solidFill>
                  <a:schemeClr val="dk1"/>
                </a:solidFill>
                <a:latin typeface="Roboto"/>
                <a:ea typeface="Roboto"/>
                <a:cs typeface="Roboto"/>
                <a:sym typeface="Roboto"/>
              </a:rPr>
              <a:t>FUNCIONALIDADES SIMILARES, EN MISMO SITIO Y FUNCIONAN CONJUNTAMENTE</a:t>
            </a:r>
            <a:endParaRPr b="1" sz="1900">
              <a:solidFill>
                <a:schemeClr val="dk1"/>
              </a:solidFill>
              <a:latin typeface="Roboto"/>
              <a:ea typeface="Roboto"/>
              <a:cs typeface="Roboto"/>
              <a:sym typeface="Roboto"/>
            </a:endParaRPr>
          </a:p>
          <a:p>
            <a:pPr indent="0" lvl="0" marL="0" rtl="0" algn="ctr">
              <a:spcBef>
                <a:spcPts val="0"/>
              </a:spcBef>
              <a:spcAft>
                <a:spcPts val="0"/>
              </a:spcAft>
              <a:buNone/>
            </a:pPr>
            <a:r>
              <a:t/>
            </a:r>
            <a:endParaRPr b="1" sz="1900">
              <a:solidFill>
                <a:schemeClr val="dk1"/>
              </a:solidFill>
              <a:latin typeface="Roboto"/>
              <a:ea typeface="Roboto"/>
              <a:cs typeface="Roboto"/>
              <a:sym typeface="Roboto"/>
            </a:endParaRPr>
          </a:p>
          <a:p>
            <a:pPr indent="0" lvl="0" marL="0" rtl="0" algn="ctr">
              <a:spcBef>
                <a:spcPts val="0"/>
              </a:spcBef>
              <a:spcAft>
                <a:spcPts val="0"/>
              </a:spcAft>
              <a:buNone/>
            </a:pPr>
            <a:r>
              <a:rPr b="1" lang="ca" sz="1900">
                <a:solidFill>
                  <a:schemeClr val="dk1"/>
                </a:solidFill>
                <a:highlight>
                  <a:srgbClr val="FFFF00"/>
                </a:highlight>
                <a:latin typeface="Roboto"/>
                <a:ea typeface="Roboto"/>
                <a:cs typeface="Roboto"/>
                <a:sym typeface="Roboto"/>
              </a:rPr>
              <a:t>DOS ÚNICAS DIFERENCIAS</a:t>
            </a:r>
            <a:endParaRPr b="1" sz="1900">
              <a:solidFill>
                <a:schemeClr val="dk1"/>
              </a:solidFill>
              <a:highlight>
                <a:srgbClr val="FFFF00"/>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3595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Relación de contenidos y funcionalidades</a:t>
            </a:r>
            <a:endParaRPr/>
          </a:p>
        </p:txBody>
      </p:sp>
      <p:pic>
        <p:nvPicPr>
          <p:cNvPr id="194" name="Google Shape;194;p33"/>
          <p:cNvPicPr preferRelativeResize="0"/>
          <p:nvPr/>
        </p:nvPicPr>
        <p:blipFill rotWithShape="1">
          <a:blip r:embed="rId3">
            <a:alphaModFix/>
          </a:blip>
          <a:srcRect b="2986" l="2512" r="2312" t="1911"/>
          <a:stretch/>
        </p:blipFill>
        <p:spPr>
          <a:xfrm>
            <a:off x="365688" y="1656900"/>
            <a:ext cx="8412625" cy="28819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1" type="body"/>
          </p:nvPr>
        </p:nvSpPr>
        <p:spPr>
          <a:xfrm>
            <a:off x="311700" y="1437050"/>
            <a:ext cx="8459700" cy="3360900"/>
          </a:xfrm>
          <a:prstGeom prst="rect">
            <a:avLst/>
          </a:prstGeom>
        </p:spPr>
        <p:txBody>
          <a:bodyPr anchorCtr="0" anchor="t" bIns="91425" lIns="91425" spcFirstLastPara="1" rIns="91425" wrap="square" tIns="91425">
            <a:normAutofit fontScale="92500" lnSpcReduction="20000"/>
          </a:bodyPr>
          <a:lstStyle/>
          <a:p>
            <a:pPr indent="-366987" lvl="0" marL="457200" rtl="0" algn="l">
              <a:lnSpc>
                <a:spcPct val="150000"/>
              </a:lnSpc>
              <a:spcBef>
                <a:spcPts val="0"/>
              </a:spcBef>
              <a:spcAft>
                <a:spcPts val="0"/>
              </a:spcAft>
              <a:buSzPct val="100000"/>
              <a:buChar char="●"/>
            </a:pPr>
            <a:r>
              <a:rPr lang="ca" sz="2356"/>
              <a:t>Se creará un único diseño de sitio web para ambos perfiles</a:t>
            </a:r>
            <a:endParaRPr sz="2356"/>
          </a:p>
          <a:p>
            <a:pPr indent="-366987" lvl="0" marL="457200" rtl="0" algn="l">
              <a:lnSpc>
                <a:spcPct val="150000"/>
              </a:lnSpc>
              <a:spcBef>
                <a:spcPts val="0"/>
              </a:spcBef>
              <a:spcAft>
                <a:spcPts val="0"/>
              </a:spcAft>
              <a:buSzPct val="100000"/>
              <a:buChar char="●"/>
            </a:pPr>
            <a:r>
              <a:rPr lang="ca" sz="2356"/>
              <a:t>Sólo que al registrarse se pedirá </a:t>
            </a:r>
            <a:r>
              <a:rPr lang="ca" sz="2356"/>
              <a:t>indicar</a:t>
            </a:r>
            <a:r>
              <a:rPr lang="ca" sz="2356"/>
              <a:t> si es un cliente 	“Particular”  o “Professional” .</a:t>
            </a:r>
            <a:endParaRPr sz="2356"/>
          </a:p>
          <a:p>
            <a:pPr indent="-366987" lvl="0" marL="457200" rtl="0" algn="l">
              <a:lnSpc>
                <a:spcPct val="150000"/>
              </a:lnSpc>
              <a:spcBef>
                <a:spcPts val="0"/>
              </a:spcBef>
              <a:spcAft>
                <a:spcPts val="0"/>
              </a:spcAft>
              <a:buSzPct val="100000"/>
              <a:buChar char="●"/>
            </a:pPr>
            <a:r>
              <a:rPr lang="ca" sz="2356"/>
              <a:t>Se comprobará si un cliente es professional, y se le </a:t>
            </a:r>
            <a:r>
              <a:rPr lang="ca" sz="2356"/>
              <a:t>asignará</a:t>
            </a:r>
            <a:r>
              <a:rPr lang="ca" sz="2356"/>
              <a:t> un cupón para compras de “Venta al Por Mayor”</a:t>
            </a:r>
            <a:endParaRPr sz="2356"/>
          </a:p>
          <a:p>
            <a:pPr indent="-355239" lvl="1" marL="914400" rtl="0" algn="l">
              <a:spcBef>
                <a:spcPts val="0"/>
              </a:spcBef>
              <a:spcAft>
                <a:spcPts val="0"/>
              </a:spcAft>
              <a:buSzPct val="100000"/>
              <a:buChar char="○"/>
            </a:pPr>
            <a:r>
              <a:rPr b="1" lang="ca" sz="2156"/>
              <a:t>Descuento adicional</a:t>
            </a:r>
            <a:endParaRPr b="1" sz="2156"/>
          </a:p>
          <a:p>
            <a:pPr indent="-355239" lvl="1" marL="914400" rtl="0" algn="l">
              <a:spcBef>
                <a:spcPts val="0"/>
              </a:spcBef>
              <a:spcAft>
                <a:spcPts val="0"/>
              </a:spcAft>
              <a:buSzPct val="100000"/>
              <a:buChar char="○"/>
            </a:pPr>
            <a:r>
              <a:rPr b="1" lang="ca" sz="2156"/>
              <a:t>Compra mínima de 500€</a:t>
            </a:r>
            <a:endParaRPr b="1" sz="2156"/>
          </a:p>
          <a:p>
            <a:pPr indent="0" lvl="0" marL="0" rtl="0" algn="l">
              <a:spcBef>
                <a:spcPts val="1200"/>
              </a:spcBef>
              <a:spcAft>
                <a:spcPts val="1200"/>
              </a:spcAft>
              <a:buNone/>
            </a:pPr>
            <a:r>
              <a:t/>
            </a:r>
            <a:endParaRPr/>
          </a:p>
        </p:txBody>
      </p:sp>
      <p:sp>
        <p:nvSpPr>
          <p:cNvPr id="200" name="Google Shape;200;p34"/>
          <p:cNvSpPr txBox="1"/>
          <p:nvPr>
            <p:ph type="title"/>
          </p:nvPr>
        </p:nvSpPr>
        <p:spPr>
          <a:xfrm>
            <a:off x="311700" y="502575"/>
            <a:ext cx="5334900" cy="80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ca" sz="3600"/>
              <a:t>Conclusión</a:t>
            </a:r>
            <a:r>
              <a:rPr lang="ca" sz="3600"/>
              <a:t>:</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3595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Clasificación de la información </a:t>
            </a:r>
            <a:endParaRPr/>
          </a:p>
        </p:txBody>
      </p:sp>
      <p:sp>
        <p:nvSpPr>
          <p:cNvPr id="206" name="Google Shape;206;p35"/>
          <p:cNvSpPr/>
          <p:nvPr/>
        </p:nvSpPr>
        <p:spPr>
          <a:xfrm>
            <a:off x="221925" y="1948050"/>
            <a:ext cx="1919100" cy="623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800">
                <a:latin typeface="Calibri"/>
                <a:ea typeface="Calibri"/>
                <a:cs typeface="Calibri"/>
                <a:sym typeface="Calibri"/>
              </a:rPr>
              <a:t>Animal</a:t>
            </a:r>
            <a:endParaRPr sz="1800">
              <a:latin typeface="Calibri"/>
              <a:ea typeface="Calibri"/>
              <a:cs typeface="Calibri"/>
              <a:sym typeface="Calibri"/>
            </a:endParaRPr>
          </a:p>
        </p:txBody>
      </p:sp>
      <p:sp>
        <p:nvSpPr>
          <p:cNvPr id="207" name="Google Shape;207;p35"/>
          <p:cNvSpPr txBox="1"/>
          <p:nvPr/>
        </p:nvSpPr>
        <p:spPr>
          <a:xfrm>
            <a:off x="708375" y="2864525"/>
            <a:ext cx="946200" cy="81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ca" sz="1600">
                <a:solidFill>
                  <a:schemeClr val="dk2"/>
                </a:solidFill>
                <a:latin typeface="Roboto"/>
                <a:ea typeface="Roboto"/>
                <a:cs typeface="Roboto"/>
                <a:sym typeface="Roboto"/>
              </a:rPr>
              <a:t>- </a:t>
            </a:r>
            <a:r>
              <a:rPr lang="ca" sz="1600">
                <a:solidFill>
                  <a:schemeClr val="dk2"/>
                </a:solidFill>
                <a:latin typeface="Roboto"/>
                <a:ea typeface="Roboto"/>
                <a:cs typeface="Roboto"/>
                <a:sym typeface="Roboto"/>
              </a:rPr>
              <a:t>Perro</a:t>
            </a:r>
            <a:endParaRPr sz="16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600">
                <a:solidFill>
                  <a:schemeClr val="dk2"/>
                </a:solidFill>
                <a:latin typeface="Roboto"/>
                <a:ea typeface="Roboto"/>
                <a:cs typeface="Roboto"/>
                <a:sym typeface="Roboto"/>
              </a:rPr>
              <a:t>- Gato</a:t>
            </a:r>
            <a:endParaRPr sz="1600">
              <a:solidFill>
                <a:schemeClr val="dk2"/>
              </a:solidFill>
              <a:latin typeface="Roboto"/>
              <a:ea typeface="Roboto"/>
              <a:cs typeface="Roboto"/>
              <a:sym typeface="Roboto"/>
            </a:endParaRPr>
          </a:p>
        </p:txBody>
      </p:sp>
      <p:sp>
        <p:nvSpPr>
          <p:cNvPr id="208" name="Google Shape;208;p35"/>
          <p:cNvSpPr/>
          <p:nvPr/>
        </p:nvSpPr>
        <p:spPr>
          <a:xfrm>
            <a:off x="3612450" y="1948050"/>
            <a:ext cx="1919100" cy="623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800">
                <a:latin typeface="Calibri"/>
                <a:ea typeface="Calibri"/>
                <a:cs typeface="Calibri"/>
                <a:sym typeface="Calibri"/>
              </a:rPr>
              <a:t>Tipo de producto</a:t>
            </a:r>
            <a:endParaRPr sz="1800">
              <a:latin typeface="Calibri"/>
              <a:ea typeface="Calibri"/>
              <a:cs typeface="Calibri"/>
              <a:sym typeface="Calibri"/>
            </a:endParaRPr>
          </a:p>
        </p:txBody>
      </p:sp>
      <p:sp>
        <p:nvSpPr>
          <p:cNvPr id="209" name="Google Shape;209;p35"/>
          <p:cNvSpPr/>
          <p:nvPr/>
        </p:nvSpPr>
        <p:spPr>
          <a:xfrm>
            <a:off x="7002975" y="1948050"/>
            <a:ext cx="1919100" cy="623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800">
                <a:latin typeface="Calibri"/>
                <a:ea typeface="Calibri"/>
                <a:cs typeface="Calibri"/>
                <a:sym typeface="Calibri"/>
              </a:rPr>
              <a:t>Tipo de servicio</a:t>
            </a:r>
            <a:endParaRPr sz="1800">
              <a:latin typeface="Calibri"/>
              <a:ea typeface="Calibri"/>
              <a:cs typeface="Calibri"/>
              <a:sym typeface="Calibri"/>
            </a:endParaRPr>
          </a:p>
        </p:txBody>
      </p:sp>
      <p:sp>
        <p:nvSpPr>
          <p:cNvPr id="210" name="Google Shape;210;p35"/>
          <p:cNvSpPr/>
          <p:nvPr/>
        </p:nvSpPr>
        <p:spPr>
          <a:xfrm>
            <a:off x="2229275" y="2881900"/>
            <a:ext cx="1050900" cy="33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latin typeface="Calibri"/>
                <a:ea typeface="Calibri"/>
                <a:cs typeface="Calibri"/>
                <a:sym typeface="Calibri"/>
              </a:rPr>
              <a:t>Alimentación</a:t>
            </a:r>
            <a:endParaRPr sz="1200">
              <a:latin typeface="Calibri"/>
              <a:ea typeface="Calibri"/>
              <a:cs typeface="Calibri"/>
              <a:sym typeface="Calibri"/>
            </a:endParaRPr>
          </a:p>
        </p:txBody>
      </p:sp>
      <p:sp>
        <p:nvSpPr>
          <p:cNvPr id="211" name="Google Shape;211;p35"/>
          <p:cNvSpPr/>
          <p:nvPr/>
        </p:nvSpPr>
        <p:spPr>
          <a:xfrm>
            <a:off x="3352768" y="2881900"/>
            <a:ext cx="1050900" cy="33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latin typeface="Calibri"/>
                <a:ea typeface="Calibri"/>
                <a:cs typeface="Calibri"/>
                <a:sym typeface="Calibri"/>
              </a:rPr>
              <a:t>Higiene</a:t>
            </a:r>
            <a:endParaRPr sz="1200">
              <a:latin typeface="Calibri"/>
              <a:ea typeface="Calibri"/>
              <a:cs typeface="Calibri"/>
              <a:sym typeface="Calibri"/>
            </a:endParaRPr>
          </a:p>
        </p:txBody>
      </p:sp>
      <p:sp>
        <p:nvSpPr>
          <p:cNvPr id="212" name="Google Shape;212;p35"/>
          <p:cNvSpPr/>
          <p:nvPr/>
        </p:nvSpPr>
        <p:spPr>
          <a:xfrm>
            <a:off x="4479925" y="2881900"/>
            <a:ext cx="1050900" cy="33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latin typeface="Calibri"/>
                <a:ea typeface="Calibri"/>
                <a:cs typeface="Calibri"/>
                <a:sym typeface="Calibri"/>
              </a:rPr>
              <a:t>Bienestar</a:t>
            </a:r>
            <a:endParaRPr sz="1200">
              <a:latin typeface="Calibri"/>
              <a:ea typeface="Calibri"/>
              <a:cs typeface="Calibri"/>
              <a:sym typeface="Calibri"/>
            </a:endParaRPr>
          </a:p>
        </p:txBody>
      </p:sp>
      <p:sp>
        <p:nvSpPr>
          <p:cNvPr id="213" name="Google Shape;213;p35"/>
          <p:cNvSpPr/>
          <p:nvPr/>
        </p:nvSpPr>
        <p:spPr>
          <a:xfrm>
            <a:off x="5607083" y="2881900"/>
            <a:ext cx="1050900" cy="33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latin typeface="Calibri"/>
                <a:ea typeface="Calibri"/>
                <a:cs typeface="Calibri"/>
                <a:sym typeface="Calibri"/>
              </a:rPr>
              <a:t>Accesorios</a:t>
            </a:r>
            <a:endParaRPr sz="1200">
              <a:latin typeface="Calibri"/>
              <a:ea typeface="Calibri"/>
              <a:cs typeface="Calibri"/>
              <a:sym typeface="Calibri"/>
            </a:endParaRPr>
          </a:p>
        </p:txBody>
      </p:sp>
      <p:sp>
        <p:nvSpPr>
          <p:cNvPr id="214" name="Google Shape;214;p35"/>
          <p:cNvSpPr txBox="1"/>
          <p:nvPr/>
        </p:nvSpPr>
        <p:spPr>
          <a:xfrm>
            <a:off x="6909225" y="2864525"/>
            <a:ext cx="2106600" cy="197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ca" sz="1600">
                <a:solidFill>
                  <a:schemeClr val="dk2"/>
                </a:solidFill>
                <a:latin typeface="Roboto"/>
                <a:ea typeface="Roboto"/>
                <a:cs typeface="Roboto"/>
                <a:sym typeface="Roboto"/>
              </a:rPr>
              <a:t>- Personalización</a:t>
            </a:r>
            <a:endParaRPr sz="16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600">
                <a:solidFill>
                  <a:schemeClr val="dk2"/>
                </a:solidFill>
                <a:latin typeface="Roboto"/>
                <a:ea typeface="Roboto"/>
                <a:cs typeface="Roboto"/>
                <a:sym typeface="Roboto"/>
              </a:rPr>
              <a:t>- Tarjetas regalo</a:t>
            </a:r>
            <a:endParaRPr sz="16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600">
                <a:solidFill>
                  <a:schemeClr val="dk2"/>
                </a:solidFill>
                <a:latin typeface="Roboto"/>
                <a:ea typeface="Roboto"/>
                <a:cs typeface="Roboto"/>
                <a:sym typeface="Roboto"/>
              </a:rPr>
              <a:t>- Packs especiales</a:t>
            </a:r>
            <a:endParaRPr sz="1600">
              <a:solidFill>
                <a:schemeClr val="dk2"/>
              </a:solidFill>
              <a:latin typeface="Roboto"/>
              <a:ea typeface="Roboto"/>
              <a:cs typeface="Roboto"/>
              <a:sym typeface="Roboto"/>
            </a:endParaRPr>
          </a:p>
        </p:txBody>
      </p:sp>
      <p:sp>
        <p:nvSpPr>
          <p:cNvPr id="215" name="Google Shape;215;p35"/>
          <p:cNvSpPr txBox="1"/>
          <p:nvPr/>
        </p:nvSpPr>
        <p:spPr>
          <a:xfrm>
            <a:off x="1990200" y="3411075"/>
            <a:ext cx="1290000" cy="133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Secos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Húmedos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Golosinas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Especializadas</a:t>
            </a:r>
            <a:endParaRPr sz="1000">
              <a:solidFill>
                <a:schemeClr val="dk2"/>
              </a:solidFill>
              <a:latin typeface="Roboto"/>
              <a:ea typeface="Roboto"/>
              <a:cs typeface="Roboto"/>
              <a:sym typeface="Roboto"/>
            </a:endParaRPr>
          </a:p>
        </p:txBody>
      </p:sp>
      <p:sp>
        <p:nvSpPr>
          <p:cNvPr id="216" name="Google Shape;216;p35"/>
          <p:cNvSpPr txBox="1"/>
          <p:nvPr/>
        </p:nvSpPr>
        <p:spPr>
          <a:xfrm>
            <a:off x="3318950" y="3453650"/>
            <a:ext cx="1354800" cy="133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Champús y acondicionadores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Cuidado dental</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Cuidado de uñas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Pañales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Otros</a:t>
            </a:r>
            <a:endParaRPr sz="1000">
              <a:solidFill>
                <a:schemeClr val="dk2"/>
              </a:solidFill>
              <a:latin typeface="Roboto"/>
              <a:ea typeface="Roboto"/>
              <a:cs typeface="Roboto"/>
              <a:sym typeface="Roboto"/>
            </a:endParaRPr>
          </a:p>
        </p:txBody>
      </p:sp>
      <p:sp>
        <p:nvSpPr>
          <p:cNvPr id="217" name="Google Shape;217;p35"/>
          <p:cNvSpPr txBox="1"/>
          <p:nvPr/>
        </p:nvSpPr>
        <p:spPr>
          <a:xfrm>
            <a:off x="4479925" y="3453650"/>
            <a:ext cx="1354800" cy="133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Suplementos nutricionales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Antiparasitarios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Kits 1os auxilios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Otros</a:t>
            </a:r>
            <a:endParaRPr sz="1000">
              <a:solidFill>
                <a:schemeClr val="dk2"/>
              </a:solidFill>
              <a:latin typeface="Roboto"/>
              <a:ea typeface="Roboto"/>
              <a:cs typeface="Roboto"/>
              <a:sym typeface="Roboto"/>
            </a:endParaRPr>
          </a:p>
        </p:txBody>
      </p:sp>
      <p:sp>
        <p:nvSpPr>
          <p:cNvPr id="218" name="Google Shape;218;p35"/>
          <p:cNvSpPr txBox="1"/>
          <p:nvPr/>
        </p:nvSpPr>
        <p:spPr>
          <a:xfrm>
            <a:off x="5607075" y="3453650"/>
            <a:ext cx="1354800" cy="133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Juguetes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Tecnología</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Inmuebles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Ropa y calzado</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ca" sz="1000">
                <a:solidFill>
                  <a:schemeClr val="dk2"/>
                </a:solidFill>
                <a:latin typeface="Roboto"/>
                <a:ea typeface="Roboto"/>
                <a:cs typeface="Roboto"/>
                <a:sym typeface="Roboto"/>
              </a:rPr>
              <a:t>- Viaje y transporte</a:t>
            </a:r>
            <a:endParaRPr sz="1000">
              <a:solidFill>
                <a:schemeClr val="dk2"/>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3595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Wireframe: Página Principal</a:t>
            </a:r>
            <a:endParaRPr/>
          </a:p>
        </p:txBody>
      </p:sp>
      <p:pic>
        <p:nvPicPr>
          <p:cNvPr id="224" name="Google Shape;224;p36"/>
          <p:cNvPicPr preferRelativeResize="0"/>
          <p:nvPr/>
        </p:nvPicPr>
        <p:blipFill>
          <a:blip r:embed="rId3">
            <a:alphaModFix/>
          </a:blip>
          <a:stretch>
            <a:fillRect/>
          </a:stretch>
        </p:blipFill>
        <p:spPr>
          <a:xfrm>
            <a:off x="1104063" y="1187475"/>
            <a:ext cx="6857436" cy="38554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3875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Wireframe: </a:t>
            </a:r>
            <a:r>
              <a:rPr lang="ca"/>
              <a:t>Página de Producto</a:t>
            </a:r>
            <a:endParaRPr/>
          </a:p>
        </p:txBody>
      </p:sp>
      <p:pic>
        <p:nvPicPr>
          <p:cNvPr id="230" name="Google Shape;230;p37"/>
          <p:cNvPicPr preferRelativeResize="0"/>
          <p:nvPr/>
        </p:nvPicPr>
        <p:blipFill>
          <a:blip r:embed="rId3">
            <a:alphaModFix/>
          </a:blip>
          <a:stretch>
            <a:fillRect/>
          </a:stretch>
        </p:blipFill>
        <p:spPr>
          <a:xfrm>
            <a:off x="1226113" y="1136900"/>
            <a:ext cx="6833125" cy="3841749"/>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8"/>
          <p:cNvPicPr preferRelativeResize="0"/>
          <p:nvPr/>
        </p:nvPicPr>
        <p:blipFill>
          <a:blip r:embed="rId3">
            <a:alphaModFix/>
          </a:blip>
          <a:stretch>
            <a:fillRect/>
          </a:stretch>
        </p:blipFill>
        <p:spPr>
          <a:xfrm>
            <a:off x="1195413" y="1169050"/>
            <a:ext cx="6831673" cy="3840950"/>
          </a:xfrm>
          <a:prstGeom prst="rect">
            <a:avLst/>
          </a:prstGeom>
          <a:noFill/>
          <a:ln cap="flat" cmpd="sng" w="38100">
            <a:solidFill>
              <a:schemeClr val="dk2"/>
            </a:solidFill>
            <a:prstDash val="solid"/>
            <a:round/>
            <a:headEnd len="sm" w="sm" type="none"/>
            <a:tailEnd len="sm" w="sm" type="none"/>
          </a:ln>
        </p:spPr>
      </p:pic>
      <p:sp>
        <p:nvSpPr>
          <p:cNvPr id="236" name="Google Shape;236;p38"/>
          <p:cNvSpPr txBox="1"/>
          <p:nvPr>
            <p:ph type="title"/>
          </p:nvPr>
        </p:nvSpPr>
        <p:spPr>
          <a:xfrm>
            <a:off x="311700" y="3875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Wireframe: </a:t>
            </a:r>
            <a:r>
              <a:rPr lang="ca"/>
              <a:t>Carrito de Compras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3875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Wireframe: </a:t>
            </a:r>
            <a:r>
              <a:rPr lang="ca"/>
              <a:t>Mi Cuenta</a:t>
            </a:r>
            <a:endParaRPr/>
          </a:p>
        </p:txBody>
      </p:sp>
      <p:pic>
        <p:nvPicPr>
          <p:cNvPr id="242" name="Google Shape;242;p39"/>
          <p:cNvPicPr preferRelativeResize="0"/>
          <p:nvPr/>
        </p:nvPicPr>
        <p:blipFill>
          <a:blip r:embed="rId3">
            <a:alphaModFix/>
          </a:blip>
          <a:stretch>
            <a:fillRect/>
          </a:stretch>
        </p:blipFill>
        <p:spPr>
          <a:xfrm>
            <a:off x="1199588" y="1166825"/>
            <a:ext cx="6807680" cy="3827451"/>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0"/>
          <p:cNvPicPr preferRelativeResize="0"/>
          <p:nvPr/>
        </p:nvPicPr>
        <p:blipFill>
          <a:blip r:embed="rId3">
            <a:alphaModFix/>
          </a:blip>
          <a:stretch>
            <a:fillRect/>
          </a:stretch>
        </p:blipFill>
        <p:spPr>
          <a:xfrm>
            <a:off x="1133450" y="1176150"/>
            <a:ext cx="6877089" cy="3866475"/>
          </a:xfrm>
          <a:prstGeom prst="rect">
            <a:avLst/>
          </a:prstGeom>
          <a:noFill/>
          <a:ln cap="flat" cmpd="sng" w="38100">
            <a:solidFill>
              <a:schemeClr val="dk2"/>
            </a:solidFill>
            <a:prstDash val="solid"/>
            <a:round/>
            <a:headEnd len="sm" w="sm" type="none"/>
            <a:tailEnd len="sm" w="sm" type="none"/>
          </a:ln>
        </p:spPr>
      </p:pic>
      <p:sp>
        <p:nvSpPr>
          <p:cNvPr id="248" name="Google Shape;248;p40"/>
          <p:cNvSpPr txBox="1"/>
          <p:nvPr>
            <p:ph type="title"/>
          </p:nvPr>
        </p:nvSpPr>
        <p:spPr>
          <a:xfrm>
            <a:off x="311700" y="3875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Wireframe: Datos del </a:t>
            </a:r>
            <a:r>
              <a:rPr lang="ca"/>
              <a:t>Perfil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311700" y="3595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Esquema de navegación</a:t>
            </a:r>
            <a:endParaRPr/>
          </a:p>
        </p:txBody>
      </p:sp>
      <p:pic>
        <p:nvPicPr>
          <p:cNvPr id="254" name="Google Shape;254;p41"/>
          <p:cNvPicPr preferRelativeResize="0"/>
          <p:nvPr/>
        </p:nvPicPr>
        <p:blipFill>
          <a:blip r:embed="rId3">
            <a:alphaModFix/>
          </a:blip>
          <a:stretch>
            <a:fillRect/>
          </a:stretch>
        </p:blipFill>
        <p:spPr>
          <a:xfrm>
            <a:off x="254963" y="1255775"/>
            <a:ext cx="8634085" cy="3855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201750" y="798600"/>
            <a:ext cx="76116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ca"/>
              <a:t>Objetivos tácticos de conversión y objetivos de negocio relacionados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311700" y="3595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Embudo de conversión OT1</a:t>
            </a:r>
            <a:endParaRPr/>
          </a:p>
        </p:txBody>
      </p:sp>
      <p:sp>
        <p:nvSpPr>
          <p:cNvPr id="260" name="Google Shape;260;p42"/>
          <p:cNvSpPr txBox="1"/>
          <p:nvPr/>
        </p:nvSpPr>
        <p:spPr>
          <a:xfrm>
            <a:off x="0" y="1674675"/>
            <a:ext cx="9144000" cy="3165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ca" sz="1100">
                <a:latin typeface="EB Garamond Medium"/>
                <a:ea typeface="EB Garamond Medium"/>
                <a:cs typeface="EB Garamond Medium"/>
                <a:sym typeface="EB Garamond Medium"/>
              </a:rPr>
              <a:t>Conseguir que se complete 15.000 veces el proceso de compra</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rPr lang="ca" sz="1100">
                <a:latin typeface="EB Garamond Medium"/>
                <a:ea typeface="EB Garamond Medium"/>
                <a:cs typeface="EB Garamond Medium"/>
                <a:sym typeface="EB Garamond Medium"/>
              </a:rPr>
              <a:t>Como se puede comprobar en el diagrama del embudo, se puede acceder de varios sitios a la página de producto, y además también se puede acceder al carrito de compra desde cualquier otra página, no tiene porque necesariamente ser la de un producto concreto.</a:t>
            </a:r>
            <a:endParaRPr sz="1100">
              <a:latin typeface="EB Garamond Medium"/>
              <a:ea typeface="EB Garamond Medium"/>
              <a:cs typeface="EB Garamond Medium"/>
              <a:sym typeface="EB Garamond Medium"/>
            </a:endParaRPr>
          </a:p>
        </p:txBody>
      </p:sp>
      <p:pic>
        <p:nvPicPr>
          <p:cNvPr id="261" name="Google Shape;261;p42"/>
          <p:cNvPicPr preferRelativeResize="0"/>
          <p:nvPr/>
        </p:nvPicPr>
        <p:blipFill rotWithShape="1">
          <a:blip r:embed="rId3">
            <a:alphaModFix/>
          </a:blip>
          <a:srcRect b="0" l="0" r="6358" t="0"/>
          <a:stretch/>
        </p:blipFill>
        <p:spPr>
          <a:xfrm>
            <a:off x="0" y="2442250"/>
            <a:ext cx="9144001" cy="12976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3595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Embudo de conversión OT2</a:t>
            </a:r>
            <a:endParaRPr/>
          </a:p>
        </p:txBody>
      </p:sp>
      <p:sp>
        <p:nvSpPr>
          <p:cNvPr id="267" name="Google Shape;267;p43"/>
          <p:cNvSpPr txBox="1"/>
          <p:nvPr/>
        </p:nvSpPr>
        <p:spPr>
          <a:xfrm>
            <a:off x="0" y="1674675"/>
            <a:ext cx="9144000" cy="3165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ca" sz="1100">
                <a:latin typeface="EB Garamond Medium"/>
                <a:ea typeface="EB Garamond Medium"/>
                <a:cs typeface="EB Garamond Medium"/>
                <a:sym typeface="EB Garamond Medium"/>
              </a:rPr>
              <a:t>Conseguir que se complete el proceso de compra recurrente a uno o varios productos 3.000 veces</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lang="ca" sz="1100">
                <a:latin typeface="EB Garamond Medium"/>
                <a:ea typeface="EB Garamond Medium"/>
                <a:cs typeface="EB Garamond Medium"/>
                <a:sym typeface="EB Garamond Medium"/>
              </a:rPr>
              <a:t>Como se observa, siempre se inicia el proceso desde la página de compra recurrente, ya que es la única manera de poder contratar esta compra recurrente, y se puede acceder a ella desde cualquier parte de la web.</a:t>
            </a:r>
            <a:endParaRPr sz="1100">
              <a:latin typeface="EB Garamond Medium"/>
              <a:ea typeface="EB Garamond Medium"/>
              <a:cs typeface="EB Garamond Medium"/>
              <a:sym typeface="EB Garamond Medium"/>
            </a:endParaRPr>
          </a:p>
        </p:txBody>
      </p:sp>
      <p:pic>
        <p:nvPicPr>
          <p:cNvPr id="268" name="Google Shape;268;p43"/>
          <p:cNvPicPr preferRelativeResize="0"/>
          <p:nvPr/>
        </p:nvPicPr>
        <p:blipFill rotWithShape="1">
          <a:blip r:embed="rId3">
            <a:alphaModFix/>
          </a:blip>
          <a:srcRect b="17239" l="0" r="0" t="0"/>
          <a:stretch/>
        </p:blipFill>
        <p:spPr>
          <a:xfrm>
            <a:off x="0" y="2407500"/>
            <a:ext cx="9144001" cy="14581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3595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Embudo de conversión OT3</a:t>
            </a:r>
            <a:endParaRPr/>
          </a:p>
        </p:txBody>
      </p:sp>
      <p:sp>
        <p:nvSpPr>
          <p:cNvPr id="274" name="Google Shape;274;p44"/>
          <p:cNvSpPr txBox="1"/>
          <p:nvPr/>
        </p:nvSpPr>
        <p:spPr>
          <a:xfrm>
            <a:off x="39250" y="1601488"/>
            <a:ext cx="9144000" cy="3165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ca" sz="1100">
                <a:latin typeface="EB Garamond Medium"/>
                <a:ea typeface="EB Garamond Medium"/>
                <a:cs typeface="EB Garamond Medium"/>
                <a:sym typeface="EB Garamond Medium"/>
              </a:rPr>
              <a:t>Conseguir que 1.000 usuarios que han hecho compras esporádicas completen el proceso de compra recurrente para uno o varios productos</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rPr lang="ca" sz="1100">
                <a:latin typeface="EB Garamond Medium"/>
                <a:ea typeface="EB Garamond Medium"/>
                <a:cs typeface="EB Garamond Medium"/>
                <a:sym typeface="EB Garamond Medium"/>
              </a:rPr>
              <a:t>En este embudo de conversión, se advierte claramente que solo se cuentan usuarios ya registrados, y que contratan una compra recurrente, no que la mejoran, lo que significa que no habían adquirido ninguna compra recurrente previamente.</a:t>
            </a:r>
            <a:endParaRPr sz="1100">
              <a:latin typeface="EB Garamond Medium"/>
              <a:ea typeface="EB Garamond Medium"/>
              <a:cs typeface="EB Garamond Medium"/>
              <a:sym typeface="EB Garamond Medium"/>
            </a:endParaRPr>
          </a:p>
        </p:txBody>
      </p:sp>
      <p:pic>
        <p:nvPicPr>
          <p:cNvPr id="275" name="Google Shape;275;p44"/>
          <p:cNvPicPr preferRelativeResize="0"/>
          <p:nvPr/>
        </p:nvPicPr>
        <p:blipFill>
          <a:blip r:embed="rId3">
            <a:alphaModFix/>
          </a:blip>
          <a:stretch>
            <a:fillRect/>
          </a:stretch>
        </p:blipFill>
        <p:spPr>
          <a:xfrm>
            <a:off x="0" y="2310600"/>
            <a:ext cx="9144001" cy="17467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311700" y="3595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Embudo de conversión OT4</a:t>
            </a:r>
            <a:endParaRPr/>
          </a:p>
        </p:txBody>
      </p:sp>
      <p:sp>
        <p:nvSpPr>
          <p:cNvPr id="281" name="Google Shape;281;p45"/>
          <p:cNvSpPr txBox="1"/>
          <p:nvPr/>
        </p:nvSpPr>
        <p:spPr>
          <a:xfrm>
            <a:off x="0" y="1674675"/>
            <a:ext cx="9144000" cy="3165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ca" sz="1100">
                <a:latin typeface="EB Garamond Medium"/>
                <a:ea typeface="EB Garamond Medium"/>
                <a:cs typeface="EB Garamond Medium"/>
                <a:sym typeface="EB Garamond Medium"/>
              </a:rPr>
              <a:t>Conseguir que se haga clic 5.000 veces en el enlace de nuestra página web que lleva a alguna de nuestras redes sociales (Instagram, Facebook o Twitter)</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rPr lang="ca" sz="1100">
                <a:latin typeface="EB Garamond Medium"/>
                <a:ea typeface="EB Garamond Medium"/>
                <a:cs typeface="EB Garamond Medium"/>
                <a:sym typeface="EB Garamond Medium"/>
              </a:rPr>
              <a:t>Este embudo de conversión es muy breve, eso es debido a que la página de cualquiera de nuestras redes sociales es accesible desde cualquier punto de la web, y por tanto  con solo seleccionar alguna de ellas ya se ha completado un clic al enlace, por tanto el camino es muy breve y empieza desde cualquier página.</a:t>
            </a:r>
            <a:endParaRPr sz="11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100">
              <a:latin typeface="EB Garamond Medium"/>
              <a:ea typeface="EB Garamond Medium"/>
              <a:cs typeface="EB Garamond Medium"/>
              <a:sym typeface="EB Garamond Medium"/>
            </a:endParaRPr>
          </a:p>
        </p:txBody>
      </p:sp>
      <p:pic>
        <p:nvPicPr>
          <p:cNvPr id="282" name="Google Shape;282;p45"/>
          <p:cNvPicPr preferRelativeResize="0"/>
          <p:nvPr/>
        </p:nvPicPr>
        <p:blipFill>
          <a:blip r:embed="rId3">
            <a:alphaModFix/>
          </a:blip>
          <a:stretch>
            <a:fillRect/>
          </a:stretch>
        </p:blipFill>
        <p:spPr>
          <a:xfrm>
            <a:off x="2862250" y="1997775"/>
            <a:ext cx="3419475" cy="193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99675" y="1004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Prototipo Hi-Fi de la home page</a:t>
            </a:r>
            <a:endParaRPr/>
          </a:p>
        </p:txBody>
      </p:sp>
      <p:sp>
        <p:nvSpPr>
          <p:cNvPr id="288" name="Google Shape;288;p46"/>
          <p:cNvSpPr/>
          <p:nvPr/>
        </p:nvSpPr>
        <p:spPr>
          <a:xfrm>
            <a:off x="0" y="683175"/>
            <a:ext cx="9144000" cy="98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89" name="Google Shape;289;p46"/>
          <p:cNvPicPr preferRelativeResize="0"/>
          <p:nvPr/>
        </p:nvPicPr>
        <p:blipFill>
          <a:blip r:embed="rId3">
            <a:alphaModFix/>
          </a:blip>
          <a:stretch>
            <a:fillRect/>
          </a:stretch>
        </p:blipFill>
        <p:spPr>
          <a:xfrm>
            <a:off x="1261627" y="724125"/>
            <a:ext cx="6473127" cy="4419375"/>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311675" y="798600"/>
            <a:ext cx="82773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ca"/>
              <a:t>Utilización de test A/B </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183350" y="3003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 Página – objetivo de conversión a testear</a:t>
            </a:r>
            <a:endParaRPr/>
          </a:p>
        </p:txBody>
      </p:sp>
      <p:sp>
        <p:nvSpPr>
          <p:cNvPr id="300" name="Google Shape;300;p48"/>
          <p:cNvSpPr txBox="1"/>
          <p:nvPr/>
        </p:nvSpPr>
        <p:spPr>
          <a:xfrm>
            <a:off x="23600" y="1272125"/>
            <a:ext cx="8840100" cy="3701700"/>
          </a:xfrm>
          <a:prstGeom prst="rect">
            <a:avLst/>
          </a:prstGeom>
          <a:noFill/>
          <a:ln>
            <a:noFill/>
          </a:ln>
        </p:spPr>
        <p:txBody>
          <a:bodyPr anchorCtr="0" anchor="ctr" bIns="91425" lIns="91425" spcFirstLastPara="1" rIns="91425" wrap="square" tIns="91425">
            <a:spAutoFit/>
          </a:bodyPr>
          <a:lstStyle/>
          <a:p>
            <a:pPr indent="0" lvl="0" marL="0" marR="0" rtl="0" algn="l">
              <a:lnSpc>
                <a:spcPct val="150000"/>
              </a:lnSpc>
              <a:spcBef>
                <a:spcPts val="0"/>
              </a:spcBef>
              <a:spcAft>
                <a:spcPts val="0"/>
              </a:spcAft>
              <a:buNone/>
            </a:pPr>
            <a:r>
              <a:rPr lang="ca" sz="1700">
                <a:latin typeface="EB Garamond ExtraBold"/>
                <a:ea typeface="EB Garamond ExtraBold"/>
                <a:cs typeface="EB Garamond ExtraBold"/>
                <a:sym typeface="EB Garamond ExtraBold"/>
              </a:rPr>
              <a:t>Página a testear: Página de producto de GatiGos</a:t>
            </a:r>
            <a:endParaRPr sz="1700">
              <a:latin typeface="EB Garamond ExtraBold"/>
              <a:ea typeface="EB Garamond ExtraBold"/>
              <a:cs typeface="EB Garamond ExtraBold"/>
              <a:sym typeface="EB Garamond ExtraBold"/>
            </a:endParaRPr>
          </a:p>
          <a:p>
            <a:pPr indent="0" lvl="0" marL="0" marR="0" rtl="0" algn="l">
              <a:lnSpc>
                <a:spcPct val="150000"/>
              </a:lnSpc>
              <a:spcBef>
                <a:spcPts val="0"/>
              </a:spcBef>
              <a:spcAft>
                <a:spcPts val="0"/>
              </a:spcAft>
              <a:buNone/>
            </a:pPr>
            <a:r>
              <a:t/>
            </a:r>
            <a:endParaRPr sz="1700">
              <a:latin typeface="EB Garamond ExtraBold"/>
              <a:ea typeface="EB Garamond ExtraBold"/>
              <a:cs typeface="EB Garamond ExtraBold"/>
              <a:sym typeface="EB Garamond ExtraBold"/>
            </a:endParaRPr>
          </a:p>
          <a:p>
            <a:pPr indent="0" lvl="0" marL="0" marR="0" rtl="0" algn="l">
              <a:lnSpc>
                <a:spcPct val="150000"/>
              </a:lnSpc>
              <a:spcBef>
                <a:spcPts val="0"/>
              </a:spcBef>
              <a:spcAft>
                <a:spcPts val="0"/>
              </a:spcAft>
              <a:buNone/>
            </a:pPr>
            <a:r>
              <a:rPr b="1" lang="ca" u="sng">
                <a:latin typeface="EB Garamond"/>
                <a:ea typeface="EB Garamond"/>
                <a:cs typeface="EB Garamond"/>
                <a:sym typeface="EB Garamond"/>
              </a:rPr>
              <a:t>Objetivo de mejora:</a:t>
            </a:r>
            <a:endParaRPr b="1" u="sng">
              <a:latin typeface="EB Garamond"/>
              <a:ea typeface="EB Garamond"/>
              <a:cs typeface="EB Garamond"/>
              <a:sym typeface="EB Garamond"/>
            </a:endParaRPr>
          </a:p>
          <a:p>
            <a:pPr indent="0" lvl="0" marL="0" marR="0" rtl="0" algn="l">
              <a:lnSpc>
                <a:spcPct val="150000"/>
              </a:lnSpc>
              <a:spcBef>
                <a:spcPts val="0"/>
              </a:spcBef>
              <a:spcAft>
                <a:spcPts val="0"/>
              </a:spcAft>
              <a:buNone/>
            </a:pPr>
            <a:r>
              <a:rPr lang="ca" sz="1100">
                <a:latin typeface="EB Garamond Medium"/>
                <a:ea typeface="EB Garamond Medium"/>
                <a:cs typeface="EB Garamond Medium"/>
                <a:sym typeface="EB Garamond Medium"/>
              </a:rPr>
              <a:t>El objetivo a mejorar de la página de producto es aumentar la tasa de conversión de visitantes en clientes que compren el producto como compra recurrente.</a:t>
            </a:r>
            <a:endParaRPr sz="1100">
              <a:latin typeface="EB Garamond Medium"/>
              <a:ea typeface="EB Garamond Medium"/>
              <a:cs typeface="EB Garamond Medium"/>
              <a:sym typeface="EB Garamond Medium"/>
            </a:endParaRPr>
          </a:p>
          <a:p>
            <a:pPr indent="0" lvl="0" marL="0" marR="0" rtl="0" algn="l">
              <a:lnSpc>
                <a:spcPct val="150000"/>
              </a:lnSpc>
              <a:spcBef>
                <a:spcPts val="0"/>
              </a:spcBef>
              <a:spcAft>
                <a:spcPts val="0"/>
              </a:spcAft>
              <a:buNone/>
            </a:pPr>
            <a:r>
              <a:rPr b="1" lang="ca" u="sng">
                <a:latin typeface="EB Garamond"/>
                <a:ea typeface="EB Garamond"/>
                <a:cs typeface="EB Garamond"/>
                <a:sym typeface="EB Garamond"/>
              </a:rPr>
              <a:t>Métrica a mejorar:</a:t>
            </a:r>
            <a:endParaRPr b="1" u="sng">
              <a:latin typeface="EB Garamond"/>
              <a:ea typeface="EB Garamond"/>
              <a:cs typeface="EB Garamond"/>
              <a:sym typeface="EB Garamond"/>
            </a:endParaRPr>
          </a:p>
          <a:p>
            <a:pPr indent="0" lvl="0" marL="0" marR="0" rtl="0" algn="l">
              <a:lnSpc>
                <a:spcPct val="150000"/>
              </a:lnSpc>
              <a:spcBef>
                <a:spcPts val="0"/>
              </a:spcBef>
              <a:spcAft>
                <a:spcPts val="0"/>
              </a:spcAft>
              <a:buNone/>
            </a:pPr>
            <a:r>
              <a:rPr lang="ca" sz="1100">
                <a:latin typeface="EB Garamond Medium"/>
                <a:ea typeface="EB Garamond Medium"/>
                <a:cs typeface="EB Garamond Medium"/>
                <a:sym typeface="EB Garamond Medium"/>
              </a:rPr>
              <a:t>Porcentaje de visitantes que hacen clic en el botón "compra recurrente".</a:t>
            </a:r>
            <a:endParaRPr sz="1100">
              <a:latin typeface="EB Garamond Medium"/>
              <a:ea typeface="EB Garamond Medium"/>
              <a:cs typeface="EB Garamond Medium"/>
              <a:sym typeface="EB Garamond Medium"/>
            </a:endParaRPr>
          </a:p>
          <a:p>
            <a:pPr indent="0" lvl="0" marL="0" marR="0" rtl="0" algn="l">
              <a:lnSpc>
                <a:spcPct val="150000"/>
              </a:lnSpc>
              <a:spcBef>
                <a:spcPts val="0"/>
              </a:spcBef>
              <a:spcAft>
                <a:spcPts val="0"/>
              </a:spcAft>
              <a:buNone/>
            </a:pPr>
            <a:r>
              <a:rPr b="1" lang="ca" u="sng">
                <a:latin typeface="EB Garamond"/>
                <a:ea typeface="EB Garamond"/>
                <a:cs typeface="EB Garamond"/>
                <a:sym typeface="EB Garamond"/>
              </a:rPr>
              <a:t>Justificación:</a:t>
            </a:r>
            <a:endParaRPr b="1" sz="1100">
              <a:latin typeface="EB Garamond"/>
              <a:ea typeface="EB Garamond"/>
              <a:cs typeface="EB Garamond"/>
              <a:sym typeface="EB Garamond"/>
            </a:endParaRPr>
          </a:p>
          <a:p>
            <a:pPr indent="0" lvl="0" marL="0" marR="0" rtl="0" algn="l">
              <a:lnSpc>
                <a:spcPct val="150000"/>
              </a:lnSpc>
              <a:spcBef>
                <a:spcPts val="0"/>
              </a:spcBef>
              <a:spcAft>
                <a:spcPts val="0"/>
              </a:spcAft>
              <a:buNone/>
            </a:pPr>
            <a:r>
              <a:rPr lang="ca" sz="1100">
                <a:latin typeface="EB Garamond Medium"/>
                <a:ea typeface="EB Garamond Medium"/>
                <a:cs typeface="EB Garamond Medium"/>
                <a:sym typeface="EB Garamond Medium"/>
              </a:rPr>
              <a:t>La página de producto es crucial en el proceso de compra en línea, ya que influye directamente en la decisión de compra del cliente. Mejorar la tasa de conversión en esta página puede tener un impacto significativo en las ventas totales de GatiGos.</a:t>
            </a:r>
            <a:endParaRPr b="1" sz="1100">
              <a:latin typeface="EB Garamond"/>
              <a:ea typeface="EB Garamond"/>
              <a:cs typeface="EB Garamond"/>
              <a:sym typeface="EB Garamond"/>
            </a:endParaRPr>
          </a:p>
          <a:p>
            <a:pPr indent="0" lvl="0" marL="0" marR="0" rtl="0" algn="l">
              <a:lnSpc>
                <a:spcPct val="150000"/>
              </a:lnSpc>
              <a:spcBef>
                <a:spcPts val="0"/>
              </a:spcBef>
              <a:spcAft>
                <a:spcPts val="0"/>
              </a:spcAft>
              <a:buNone/>
            </a:pPr>
            <a:r>
              <a:rPr b="1" lang="ca" u="sng">
                <a:latin typeface="EB Garamond"/>
                <a:ea typeface="EB Garamond"/>
                <a:cs typeface="EB Garamond"/>
                <a:sym typeface="EB Garamond"/>
              </a:rPr>
              <a:t>Estrategia de mejora:</a:t>
            </a:r>
            <a:endParaRPr b="1" u="sng">
              <a:latin typeface="EB Garamond"/>
              <a:ea typeface="EB Garamond"/>
              <a:cs typeface="EB Garamond"/>
              <a:sym typeface="EB Garamond"/>
            </a:endParaRPr>
          </a:p>
          <a:p>
            <a:pPr indent="0" lvl="0" marL="0" marR="0" rtl="0" algn="l">
              <a:lnSpc>
                <a:spcPct val="150000"/>
              </a:lnSpc>
              <a:spcBef>
                <a:spcPts val="0"/>
              </a:spcBef>
              <a:spcAft>
                <a:spcPts val="0"/>
              </a:spcAft>
              <a:buNone/>
            </a:pPr>
            <a:r>
              <a:rPr lang="ca" sz="1100">
                <a:latin typeface="EB Garamond Medium"/>
                <a:ea typeface="EB Garamond Medium"/>
                <a:cs typeface="EB Garamond Medium"/>
                <a:sym typeface="EB Garamond Medium"/>
              </a:rPr>
              <a:t>Optimización del diseño y la disposición de la página: Probar diferentes diseños y disposiciones de la página de producto ya que en un primer wireframe no había la opción de compra recurrente desde el mismo producto.</a:t>
            </a:r>
            <a:endParaRPr>
              <a:solidFill>
                <a:schemeClr val="dk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183350" y="3003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Versiones testeadas </a:t>
            </a:r>
            <a:endParaRPr/>
          </a:p>
        </p:txBody>
      </p:sp>
      <p:pic>
        <p:nvPicPr>
          <p:cNvPr id="306" name="Google Shape;306;p49"/>
          <p:cNvPicPr preferRelativeResize="0"/>
          <p:nvPr/>
        </p:nvPicPr>
        <p:blipFill>
          <a:blip r:embed="rId3">
            <a:alphaModFix/>
          </a:blip>
          <a:stretch>
            <a:fillRect/>
          </a:stretch>
        </p:blipFill>
        <p:spPr>
          <a:xfrm>
            <a:off x="77000" y="2011100"/>
            <a:ext cx="4429475" cy="2494762"/>
          </a:xfrm>
          <a:prstGeom prst="rect">
            <a:avLst/>
          </a:prstGeom>
          <a:noFill/>
          <a:ln cap="flat" cmpd="sng" w="19050">
            <a:solidFill>
              <a:srgbClr val="000000"/>
            </a:solidFill>
            <a:prstDash val="solid"/>
            <a:round/>
            <a:headEnd len="sm" w="sm" type="none"/>
            <a:tailEnd len="sm" w="sm" type="none"/>
          </a:ln>
        </p:spPr>
      </p:pic>
      <p:pic>
        <p:nvPicPr>
          <p:cNvPr id="307" name="Google Shape;307;p49"/>
          <p:cNvPicPr preferRelativeResize="0"/>
          <p:nvPr/>
        </p:nvPicPr>
        <p:blipFill>
          <a:blip r:embed="rId4">
            <a:alphaModFix/>
          </a:blip>
          <a:stretch>
            <a:fillRect/>
          </a:stretch>
        </p:blipFill>
        <p:spPr>
          <a:xfrm>
            <a:off x="4619125" y="2014300"/>
            <a:ext cx="4429475" cy="2488353"/>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183350" y="3003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Táctica de realización de test A/B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3" name="Google Shape;313;p50"/>
          <p:cNvSpPr txBox="1"/>
          <p:nvPr/>
        </p:nvSpPr>
        <p:spPr>
          <a:xfrm>
            <a:off x="227075" y="1421625"/>
            <a:ext cx="8874300" cy="3586500"/>
          </a:xfrm>
          <a:prstGeom prst="rect">
            <a:avLst/>
          </a:prstGeom>
          <a:noFill/>
          <a:ln>
            <a:noFill/>
          </a:ln>
        </p:spPr>
        <p:txBody>
          <a:bodyPr anchorCtr="0" anchor="t" bIns="91425" lIns="91425" spcFirstLastPara="1" rIns="91425" wrap="square" tIns="91425">
            <a:spAutoFit/>
          </a:bodyPr>
          <a:lstStyle/>
          <a:p>
            <a:pPr indent="-336550" lvl="0" marL="457200" rtl="0" algn="l">
              <a:spcBef>
                <a:spcPts val="1400"/>
              </a:spcBef>
              <a:spcAft>
                <a:spcPts val="0"/>
              </a:spcAft>
              <a:buSzPts val="1700"/>
              <a:buFont typeface="EB Garamond"/>
              <a:buAutoNum type="arabicPeriod"/>
            </a:pPr>
            <a:r>
              <a:rPr b="1" lang="ca" sz="1700">
                <a:latin typeface="EB Garamond"/>
                <a:ea typeface="EB Garamond"/>
                <a:cs typeface="EB Garamond"/>
                <a:sym typeface="EB Garamond"/>
              </a:rPr>
              <a:t>¿Con qué frecuencia temporal haríais test A/B?</a:t>
            </a:r>
            <a:endParaRPr b="1" sz="1700">
              <a:latin typeface="EB Garamond"/>
              <a:ea typeface="EB Garamond"/>
              <a:cs typeface="EB Garamond"/>
              <a:sym typeface="EB Garamond"/>
            </a:endParaRPr>
          </a:p>
          <a:p>
            <a:pPr indent="-336550" lvl="1" marL="914400" rtl="0" algn="l">
              <a:spcBef>
                <a:spcPts val="0"/>
              </a:spcBef>
              <a:spcAft>
                <a:spcPts val="0"/>
              </a:spcAft>
              <a:buSzPts val="1700"/>
              <a:buFont typeface="EB Garamond"/>
              <a:buChar char="○"/>
            </a:pPr>
            <a:r>
              <a:rPr lang="ca" sz="1700">
                <a:latin typeface="EB Garamond"/>
                <a:ea typeface="EB Garamond"/>
                <a:cs typeface="EB Garamond"/>
                <a:sym typeface="EB Garamond"/>
              </a:rPr>
              <a:t>Dado que es una empresa nueva y gestionada por un equipo reducido, podría ser recomendable comenzar con pruebas A/B de menor frecuencia al principio, para permitir que el equipo se familiarice con el proceso y pueda realizar un análisis exhaustivo de los resultados.</a:t>
            </a:r>
            <a:endParaRPr sz="1700">
              <a:latin typeface="EB Garamond"/>
              <a:ea typeface="EB Garamond"/>
              <a:cs typeface="EB Garamond"/>
              <a:sym typeface="EB Garamond"/>
            </a:endParaRPr>
          </a:p>
          <a:p>
            <a:pPr indent="0" lvl="0" marL="914400" rtl="0" algn="l">
              <a:spcBef>
                <a:spcPts val="0"/>
              </a:spcBef>
              <a:spcAft>
                <a:spcPts val="0"/>
              </a:spcAft>
              <a:buNone/>
            </a:pPr>
            <a:r>
              <a:t/>
            </a:r>
            <a:endParaRPr sz="1700">
              <a:latin typeface="EB Garamond"/>
              <a:ea typeface="EB Garamond"/>
              <a:cs typeface="EB Garamond"/>
              <a:sym typeface="EB Garamond"/>
            </a:endParaRPr>
          </a:p>
          <a:p>
            <a:pPr indent="-336550" lvl="1" marL="914400" rtl="0" algn="l">
              <a:spcBef>
                <a:spcPts val="0"/>
              </a:spcBef>
              <a:spcAft>
                <a:spcPts val="0"/>
              </a:spcAft>
              <a:buSzPts val="1700"/>
              <a:buFont typeface="EB Garamond"/>
              <a:buChar char="○"/>
            </a:pPr>
            <a:r>
              <a:rPr lang="ca" sz="1700">
                <a:latin typeface="EB Garamond"/>
                <a:ea typeface="EB Garamond"/>
                <a:cs typeface="EB Garamond"/>
                <a:sym typeface="EB Garamond"/>
              </a:rPr>
              <a:t>Una frecuencia de prueba A/B mensual sería adecuada en las primeras etapas, especialmente si se están realizando cambios significativos en el sitio web o en la estrategia de marketing. Esto permitirá al equipo tener suficiente tiempo para implementar y analizar cada prueba de manera adecuada.  </a:t>
            </a:r>
            <a:endParaRPr sz="1700">
              <a:latin typeface="EB Garamond"/>
              <a:ea typeface="EB Garamond"/>
              <a:cs typeface="EB Garamond"/>
              <a:sym typeface="EB Garamond"/>
            </a:endParaRPr>
          </a:p>
          <a:p>
            <a:pPr indent="0" lvl="0" marL="914400" rtl="0" algn="l">
              <a:spcBef>
                <a:spcPts val="0"/>
              </a:spcBef>
              <a:spcAft>
                <a:spcPts val="0"/>
              </a:spcAft>
              <a:buNone/>
            </a:pPr>
            <a:r>
              <a:t/>
            </a:r>
            <a:endParaRPr sz="1700">
              <a:latin typeface="EB Garamond"/>
              <a:ea typeface="EB Garamond"/>
              <a:cs typeface="EB Garamond"/>
              <a:sym typeface="EB Garamond"/>
            </a:endParaRPr>
          </a:p>
          <a:p>
            <a:pPr indent="-336550" lvl="1" marL="914400" rtl="0" algn="l">
              <a:spcBef>
                <a:spcPts val="0"/>
              </a:spcBef>
              <a:spcAft>
                <a:spcPts val="0"/>
              </a:spcAft>
              <a:buSzPts val="1700"/>
              <a:buFont typeface="EB Garamond"/>
              <a:buChar char="○"/>
            </a:pPr>
            <a:r>
              <a:rPr lang="ca" sz="1700">
                <a:latin typeface="EB Garamond"/>
                <a:ea typeface="EB Garamond"/>
                <a:cs typeface="EB Garamond"/>
                <a:sym typeface="EB Garamond"/>
              </a:rPr>
              <a:t>Con el tiempo, esta frecuencia puede ajustarse según las necesidades y capacidades de la empresa podrían llegar a ser bimensuales o incluso semanales, especialmente si el sitio web experimenta un alto volumen de tráfico y se están realizando cambios frecuentes.</a:t>
            </a:r>
            <a:endParaRPr sz="1900">
              <a:solidFill>
                <a:schemeClr val="dk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183350" y="3003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Táctica de realización de test A/B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9" name="Google Shape;319;p51"/>
          <p:cNvSpPr txBox="1"/>
          <p:nvPr/>
        </p:nvSpPr>
        <p:spPr>
          <a:xfrm>
            <a:off x="237650" y="1336500"/>
            <a:ext cx="8412000" cy="38070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b="1" lang="ca" sz="1200">
                <a:latin typeface="EB Garamond"/>
                <a:ea typeface="EB Garamond"/>
                <a:cs typeface="EB Garamond"/>
                <a:sym typeface="EB Garamond"/>
              </a:rPr>
              <a:t>2.	¿Con qué criterios </a:t>
            </a:r>
            <a:r>
              <a:rPr b="1" lang="ca" sz="1200">
                <a:latin typeface="EB Garamond"/>
                <a:ea typeface="EB Garamond"/>
                <a:cs typeface="EB Garamond"/>
                <a:sym typeface="EB Garamond"/>
              </a:rPr>
              <a:t>elegiríais</a:t>
            </a:r>
            <a:r>
              <a:rPr b="1" lang="ca" sz="1200">
                <a:latin typeface="EB Garamond"/>
                <a:ea typeface="EB Garamond"/>
                <a:cs typeface="EB Garamond"/>
                <a:sym typeface="EB Garamond"/>
              </a:rPr>
              <a:t> las páginas que es conveniente someter a mejora  mediante test A/B? </a:t>
            </a:r>
            <a:endParaRPr b="1" sz="1200">
              <a:latin typeface="EB Garamond"/>
              <a:ea typeface="EB Garamond"/>
              <a:cs typeface="EB Garamond"/>
              <a:sym typeface="EB Garamond"/>
            </a:endParaRPr>
          </a:p>
          <a:p>
            <a:pPr indent="0" lvl="0" marL="457200" rtl="0" algn="l">
              <a:spcBef>
                <a:spcPts val="400"/>
              </a:spcBef>
              <a:spcAft>
                <a:spcPts val="0"/>
              </a:spcAft>
              <a:buNone/>
            </a:pPr>
            <a:r>
              <a:rPr lang="ca" sz="1100">
                <a:latin typeface="EB Garamond"/>
                <a:ea typeface="EB Garamond"/>
                <a:cs typeface="EB Garamond"/>
                <a:sym typeface="EB Garamond"/>
              </a:rPr>
              <a:t>Nos centraremos en diferentes criterios: </a:t>
            </a:r>
            <a:endParaRPr sz="1100">
              <a:latin typeface="EB Garamond"/>
              <a:ea typeface="EB Garamond"/>
              <a:cs typeface="EB Garamond"/>
              <a:sym typeface="EB Garamond"/>
            </a:endParaRPr>
          </a:p>
          <a:p>
            <a:pPr indent="-298450" lvl="0" marL="914400" rtl="0" algn="l">
              <a:spcBef>
                <a:spcPts val="0"/>
              </a:spcBef>
              <a:spcAft>
                <a:spcPts val="0"/>
              </a:spcAft>
              <a:buSzPts val="1100"/>
              <a:buChar char="-"/>
            </a:pPr>
            <a:r>
              <a:rPr b="1" lang="ca" sz="1100">
                <a:latin typeface="EB Garamond"/>
                <a:ea typeface="EB Garamond"/>
                <a:cs typeface="EB Garamond"/>
                <a:sym typeface="EB Garamond"/>
              </a:rPr>
              <a:t>Páginas de alto tráfico:</a:t>
            </a:r>
            <a:r>
              <a:rPr lang="ca" sz="1100">
                <a:latin typeface="EB Garamond SemiBold"/>
                <a:ea typeface="EB Garamond SemiBold"/>
                <a:cs typeface="EB Garamond SemiBold"/>
                <a:sym typeface="EB Garamond SemiBold"/>
              </a:rPr>
              <a:t> </a:t>
            </a:r>
            <a:r>
              <a:rPr lang="ca" sz="1100">
                <a:latin typeface="EB Garamond"/>
                <a:ea typeface="EB Garamond"/>
                <a:cs typeface="EB Garamond"/>
                <a:sym typeface="EB Garamond"/>
              </a:rPr>
              <a:t>Priorizar las páginas que reciben una gran cantidad de tráfico, ya que cualquier mejora en estas páginas tendrá un impacto significativo en la experiencia del usuario y en las conversiones.</a:t>
            </a:r>
            <a:endParaRPr sz="1100">
              <a:latin typeface="EB Garamond SemiBold"/>
              <a:ea typeface="EB Garamond SemiBold"/>
              <a:cs typeface="EB Garamond SemiBold"/>
              <a:sym typeface="EB Garamond SemiBold"/>
            </a:endParaRPr>
          </a:p>
          <a:p>
            <a:pPr indent="-298450" lvl="0" marL="914400" rtl="0" algn="l">
              <a:spcBef>
                <a:spcPts val="0"/>
              </a:spcBef>
              <a:spcAft>
                <a:spcPts val="0"/>
              </a:spcAft>
              <a:buSzPts val="1100"/>
              <a:buFont typeface="EB Garamond"/>
              <a:buChar char="-"/>
            </a:pPr>
            <a:r>
              <a:rPr b="1" lang="ca" sz="1100">
                <a:latin typeface="EB Garamond"/>
                <a:ea typeface="EB Garamond"/>
                <a:cs typeface="EB Garamond"/>
                <a:sym typeface="EB Garamond"/>
              </a:rPr>
              <a:t>Páginas de conversión clave:</a:t>
            </a:r>
            <a:r>
              <a:rPr lang="ca" sz="1100">
                <a:latin typeface="EB Garamond"/>
                <a:ea typeface="EB Garamond"/>
                <a:cs typeface="EB Garamond"/>
                <a:sym typeface="EB Garamond"/>
              </a:rPr>
              <a:t> Identificar las páginas que son críticas para la conversión, como la página de inicio, la página de productos más populares, la página de pago o la página de confirmación de pedidos. Mejorar estas páginas puede tener un impacto directo en las ventas y el rendimiento general del sitio web.</a:t>
            </a:r>
            <a:endParaRPr sz="1100">
              <a:latin typeface="EB Garamond"/>
              <a:ea typeface="EB Garamond"/>
              <a:cs typeface="EB Garamond"/>
              <a:sym typeface="EB Garamond"/>
            </a:endParaRPr>
          </a:p>
          <a:p>
            <a:pPr indent="-298450" lvl="0" marL="914400" rtl="0" algn="l">
              <a:spcBef>
                <a:spcPts val="0"/>
              </a:spcBef>
              <a:spcAft>
                <a:spcPts val="0"/>
              </a:spcAft>
              <a:buSzPts val="1100"/>
              <a:buFont typeface="EB Garamond"/>
              <a:buChar char="-"/>
            </a:pPr>
            <a:r>
              <a:rPr b="1" lang="ca" sz="1100">
                <a:latin typeface="EB Garamond"/>
                <a:ea typeface="EB Garamond"/>
                <a:cs typeface="EB Garamond"/>
                <a:sym typeface="EB Garamond"/>
              </a:rPr>
              <a:t>Páginas con tasas de conversión bajas</a:t>
            </a:r>
            <a:r>
              <a:rPr lang="ca" sz="1100">
                <a:latin typeface="EB Garamond"/>
                <a:ea typeface="EB Garamond"/>
                <a:cs typeface="EB Garamond"/>
                <a:sym typeface="EB Garamond"/>
              </a:rPr>
              <a:t>: Enfocarse en las páginas que tienen tasas de conversión más bajas o tasas de abandono más altas. Estas páginas pueden beneficiarse de mejoras en el diseño, la usabilidad o el contenido para aumentar la tasa de conversión y retener a los visitantes.</a:t>
            </a:r>
            <a:endParaRPr sz="1100">
              <a:latin typeface="EB Garamond"/>
              <a:ea typeface="EB Garamond"/>
              <a:cs typeface="EB Garamond"/>
              <a:sym typeface="EB Garamond"/>
            </a:endParaRPr>
          </a:p>
          <a:p>
            <a:pPr indent="-298450" lvl="0" marL="914400" rtl="0" algn="l">
              <a:spcBef>
                <a:spcPts val="0"/>
              </a:spcBef>
              <a:spcAft>
                <a:spcPts val="0"/>
              </a:spcAft>
              <a:buSzPts val="1100"/>
              <a:buFont typeface="EB Garamond"/>
              <a:buChar char="-"/>
            </a:pPr>
            <a:r>
              <a:rPr b="1" lang="ca" sz="1100">
                <a:latin typeface="EB Garamond"/>
                <a:ea typeface="EB Garamond"/>
                <a:cs typeface="EB Garamond"/>
                <a:sym typeface="EB Garamond"/>
              </a:rPr>
              <a:t>Páginas críticas del embudo de ventas</a:t>
            </a:r>
            <a:r>
              <a:rPr lang="ca" sz="1100">
                <a:latin typeface="EB Garamond"/>
                <a:ea typeface="EB Garamond"/>
                <a:cs typeface="EB Garamond"/>
                <a:sym typeface="EB Garamond"/>
              </a:rPr>
              <a:t>: Identificar las páginas clave en el embudo de ventas, desde la primera interacción del usuario hasta la conversión final. Mejorar estas páginas puede ayudar a optimizar todo el proceso de compra y aumentar la cantidad de usuarios que completan una compra.</a:t>
            </a:r>
            <a:endParaRPr sz="1100">
              <a:latin typeface="EB Garamond SemiBold"/>
              <a:ea typeface="EB Garamond SemiBold"/>
              <a:cs typeface="EB Garamond SemiBold"/>
              <a:sym typeface="EB Garamond SemiBold"/>
            </a:endParaRPr>
          </a:p>
          <a:p>
            <a:pPr indent="-298450" lvl="0" marL="914400" rtl="0" algn="l">
              <a:spcBef>
                <a:spcPts val="0"/>
              </a:spcBef>
              <a:spcAft>
                <a:spcPts val="0"/>
              </a:spcAft>
              <a:buSzPts val="1100"/>
              <a:buFont typeface="EB Garamond"/>
              <a:buChar char="-"/>
            </a:pPr>
            <a:r>
              <a:rPr b="1" lang="ca" sz="1100">
                <a:latin typeface="EB Garamond"/>
                <a:ea typeface="EB Garamond"/>
                <a:cs typeface="EB Garamond"/>
                <a:sym typeface="EB Garamond"/>
              </a:rPr>
              <a:t>Páginas con objetivos específicos:</a:t>
            </a:r>
            <a:r>
              <a:rPr lang="ca" sz="1100">
                <a:latin typeface="EB Garamond"/>
                <a:ea typeface="EB Garamond"/>
                <a:cs typeface="EB Garamond"/>
                <a:sym typeface="EB Garamond"/>
              </a:rPr>
              <a:t> Seleccionar páginas que estén alineadas con los objetivos de la empresa, como aumentar las suscripciones al boletín informativo, promocionar productos nuevos o destacar ofertas especiales. Mejorar estas páginas puede ayudar a impulsar el cumplimiento de los objetivos de la empresa.</a:t>
            </a:r>
            <a:endParaRPr sz="1100">
              <a:latin typeface="EB Garamond SemiBold"/>
              <a:ea typeface="EB Garamond SemiBold"/>
              <a:cs typeface="EB Garamond SemiBold"/>
              <a:sym typeface="EB Garamond SemiBold"/>
            </a:endParaRPr>
          </a:p>
          <a:p>
            <a:pPr indent="-298450" lvl="0" marL="914400" rtl="0" algn="l">
              <a:spcBef>
                <a:spcPts val="0"/>
              </a:spcBef>
              <a:spcAft>
                <a:spcPts val="0"/>
              </a:spcAft>
              <a:buSzPts val="1100"/>
              <a:buFont typeface="EB Garamond"/>
              <a:buChar char="-"/>
            </a:pPr>
            <a:r>
              <a:rPr b="1" lang="ca" sz="1100">
                <a:latin typeface="EB Garamond"/>
                <a:ea typeface="EB Garamond"/>
                <a:cs typeface="EB Garamond"/>
                <a:sym typeface="EB Garamond"/>
              </a:rPr>
              <a:t>Páginas con problemas identificados:</a:t>
            </a:r>
            <a:r>
              <a:rPr lang="ca" sz="1100">
                <a:latin typeface="EB Garamond"/>
                <a:ea typeface="EB Garamond"/>
                <a:cs typeface="EB Garamond"/>
                <a:sym typeface="EB Garamond"/>
              </a:rPr>
              <a:t> Si se han identificado problemas específicos a través del análisis de datos, como altas tasas de rebote, tiempos de carga lentos o tasas de abandono elevadas en ciertas páginas, estas páginas pueden ser priorizadas para las pruebas A/B.</a:t>
            </a:r>
            <a:endParaRPr sz="1100">
              <a:latin typeface="EB Garamond"/>
              <a:ea typeface="EB Garamond"/>
              <a:cs typeface="EB Garamond"/>
              <a:sym typeface="EB Garamond"/>
            </a:endParaRPr>
          </a:p>
          <a:p>
            <a:pPr indent="-298450" lvl="0" marL="914400" rtl="0" algn="l">
              <a:spcBef>
                <a:spcPts val="0"/>
              </a:spcBef>
              <a:spcAft>
                <a:spcPts val="0"/>
              </a:spcAft>
              <a:buSzPts val="1100"/>
              <a:buFont typeface="EB Garamond"/>
              <a:buChar char="-"/>
            </a:pPr>
            <a:r>
              <a:rPr b="1" lang="ca" sz="1100">
                <a:latin typeface="EB Garamond"/>
                <a:ea typeface="EB Garamond"/>
                <a:cs typeface="EB Garamond"/>
                <a:sym typeface="EB Garamond"/>
              </a:rPr>
              <a:t>Páginas sensibles al diseño o contenido:</a:t>
            </a:r>
            <a:r>
              <a:rPr lang="ca" sz="1100">
                <a:latin typeface="EB Garamond"/>
                <a:ea typeface="EB Garamond"/>
                <a:cs typeface="EB Garamond"/>
                <a:sym typeface="EB Garamond"/>
              </a:rPr>
              <a:t> Seleccionar páginas que sean sensibles a cambios en el diseño, el contenido o la disposición de los elementos, como páginas de inicio, páginas de productos o páginas de categorías. Realizar pruebas A/B en estas páginas puede ayudar a determinar qué cambios tienen un impacto positivo en la experiencia del usuario y las conversiones.</a:t>
            </a:r>
            <a:endParaRPr sz="13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24965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Objetivos tácticos de conversión y objetivos de negocio relacionados</a:t>
            </a:r>
            <a:endParaRPr/>
          </a:p>
        </p:txBody>
      </p:sp>
      <p:graphicFrame>
        <p:nvGraphicFramePr>
          <p:cNvPr id="83" name="Google Shape;83;p16"/>
          <p:cNvGraphicFramePr/>
          <p:nvPr/>
        </p:nvGraphicFramePr>
        <p:xfrm>
          <a:off x="219688" y="3684275"/>
          <a:ext cx="3000000" cy="3000000"/>
        </p:xfrm>
        <a:graphic>
          <a:graphicData uri="http://schemas.openxmlformats.org/drawingml/2006/table">
            <a:tbl>
              <a:tblPr>
                <a:noFill/>
                <a:tableStyleId>{73F8CEBA-49D9-4C9B-BAD4-D59A9B90E0BC}</a:tableStyleId>
              </a:tblPr>
              <a:tblGrid>
                <a:gridCol w="507125"/>
                <a:gridCol w="370600"/>
                <a:gridCol w="438850"/>
                <a:gridCol w="438850"/>
                <a:gridCol w="438850"/>
                <a:gridCol w="438850"/>
                <a:gridCol w="438850"/>
                <a:gridCol w="438850"/>
                <a:gridCol w="438850"/>
                <a:gridCol w="438850"/>
                <a:gridCol w="477875"/>
                <a:gridCol w="448600"/>
                <a:gridCol w="458375"/>
              </a:tblGrid>
              <a:tr h="338275">
                <a:tc>
                  <a:txBody>
                    <a:bodyPr/>
                    <a:lstStyle/>
                    <a:p>
                      <a:pPr indent="0" lvl="0" marL="0" rtl="0" algn="ctr">
                        <a:spcBef>
                          <a:spcPts val="0"/>
                        </a:spcBef>
                        <a:spcAft>
                          <a:spcPts val="0"/>
                        </a:spcAft>
                        <a:buNone/>
                      </a:pPr>
                      <a:r>
                        <a:rPr b="1" lang="ca" sz="900">
                          <a:latin typeface="EB Garamond"/>
                          <a:ea typeface="EB Garamond"/>
                          <a:cs typeface="EB Garamond"/>
                          <a:sym typeface="EB Garamond"/>
                        </a:rPr>
                        <a:t>OTC</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ENE</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FEB</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ABR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MAY</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JUN</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JUL</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AO</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SEP</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OCT</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NOV</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DIC</a:t>
                      </a:r>
                      <a:endParaRPr b="1" sz="900">
                        <a:latin typeface="EB Garamond"/>
                        <a:ea typeface="EB Garamond"/>
                        <a:cs typeface="EB Garamond"/>
                        <a:sym typeface="EB Garamond"/>
                      </a:endParaRPr>
                    </a:p>
                  </a:txBody>
                  <a:tcPr marT="63500" marB="63500" marR="63500" marL="63500"/>
                </a:tc>
              </a:tr>
              <a:tr h="338275">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OTC1</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1.800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1.650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2.550</a:t>
                      </a:r>
                      <a:endParaRPr sz="900">
                        <a:latin typeface="EB Garamond"/>
                        <a:ea typeface="EB Garamond"/>
                        <a:cs typeface="EB Garamond"/>
                        <a:sym typeface="EB Garamond"/>
                      </a:endParaRPr>
                    </a:p>
                  </a:txBody>
                  <a:tcPr marT="63500" marB="63500" marR="63500" marL="63500"/>
                </a:tc>
              </a:tr>
              <a:tr h="338275">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ACML</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4.650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5.850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6.900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7.800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8.550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9.600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10.800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12.450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15.000</a:t>
                      </a:r>
                      <a:endParaRPr sz="900">
                        <a:latin typeface="EB Garamond"/>
                        <a:ea typeface="EB Garamond"/>
                        <a:cs typeface="EB Garamond"/>
                        <a:sym typeface="EB Garamond"/>
                      </a:endParaRPr>
                    </a:p>
                  </a:txBody>
                  <a:tcPr marT="63500" marB="63500" marR="63500" marL="63500"/>
                </a:tc>
              </a:tr>
            </a:tbl>
          </a:graphicData>
        </a:graphic>
      </p:graphicFrame>
      <p:sp>
        <p:nvSpPr>
          <p:cNvPr id="84" name="Google Shape;84;p16"/>
          <p:cNvSpPr txBox="1"/>
          <p:nvPr/>
        </p:nvSpPr>
        <p:spPr>
          <a:xfrm>
            <a:off x="152400" y="3060575"/>
            <a:ext cx="7555800" cy="623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ca" sz="1200" u="sng">
                <a:latin typeface="EB Garamond"/>
                <a:ea typeface="EB Garamond"/>
                <a:cs typeface="EB Garamond"/>
                <a:sym typeface="EB Garamond"/>
              </a:rPr>
              <a:t>ON1:</a:t>
            </a:r>
            <a:r>
              <a:rPr lang="ca" sz="1200">
                <a:latin typeface="EB Garamond"/>
                <a:ea typeface="EB Garamond"/>
                <a:cs typeface="EB Garamond"/>
                <a:sym typeface="EB Garamond"/>
              </a:rPr>
              <a:t> Conseguir 15.000 ventas esporádicas → </a:t>
            </a:r>
            <a:r>
              <a:rPr b="1" lang="ca" sz="1200" u="sng">
                <a:latin typeface="EB Garamond"/>
                <a:ea typeface="EB Garamond"/>
                <a:cs typeface="EB Garamond"/>
                <a:sym typeface="EB Garamond"/>
              </a:rPr>
              <a:t>OTC1:</a:t>
            </a:r>
            <a:r>
              <a:rPr b="1" lang="ca" sz="1200">
                <a:latin typeface="EB Garamond"/>
                <a:ea typeface="EB Garamond"/>
                <a:cs typeface="EB Garamond"/>
                <a:sym typeface="EB Garamond"/>
              </a:rPr>
              <a:t> </a:t>
            </a:r>
            <a:r>
              <a:rPr lang="ca" sz="1200">
                <a:latin typeface="EB Garamond Medium"/>
                <a:ea typeface="EB Garamond Medium"/>
                <a:cs typeface="EB Garamond Medium"/>
                <a:sym typeface="EB Garamond Medium"/>
              </a:rPr>
              <a:t>Conseguir que se complete 15.000 veces el proceso de compra.</a:t>
            </a:r>
            <a:endParaRPr sz="1200">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t/>
            </a:r>
            <a:endParaRPr sz="1200">
              <a:latin typeface="EB Garamond Medium"/>
              <a:ea typeface="EB Garamond Medium"/>
              <a:cs typeface="EB Garamond Medium"/>
              <a:sym typeface="EB Garamond Medium"/>
            </a:endParaRPr>
          </a:p>
        </p:txBody>
      </p:sp>
      <p:graphicFrame>
        <p:nvGraphicFramePr>
          <p:cNvPr id="85" name="Google Shape;85;p16"/>
          <p:cNvGraphicFramePr/>
          <p:nvPr/>
        </p:nvGraphicFramePr>
        <p:xfrm>
          <a:off x="219688" y="1810600"/>
          <a:ext cx="3000000" cy="3000000"/>
        </p:xfrm>
        <a:graphic>
          <a:graphicData uri="http://schemas.openxmlformats.org/drawingml/2006/table">
            <a:tbl>
              <a:tblPr>
                <a:noFill/>
                <a:tableStyleId>{73F8CEBA-49D9-4C9B-BAD4-D59A9B90E0BC}</a:tableStyleId>
              </a:tblPr>
              <a:tblGrid>
                <a:gridCol w="542925"/>
                <a:gridCol w="361950"/>
                <a:gridCol w="381000"/>
                <a:gridCol w="428625"/>
                <a:gridCol w="428625"/>
                <a:gridCol w="422700"/>
                <a:gridCol w="434550"/>
                <a:gridCol w="428625"/>
                <a:gridCol w="428625"/>
                <a:gridCol w="428625"/>
                <a:gridCol w="466725"/>
                <a:gridCol w="438150"/>
                <a:gridCol w="447675"/>
              </a:tblGrid>
              <a:tr h="12700">
                <a:tc>
                  <a:txBody>
                    <a:bodyPr/>
                    <a:lstStyle/>
                    <a:p>
                      <a:pPr indent="0" lvl="0" marL="0" rtl="0" algn="ctr">
                        <a:spcBef>
                          <a:spcPts val="0"/>
                        </a:spcBef>
                        <a:spcAft>
                          <a:spcPts val="0"/>
                        </a:spcAft>
                        <a:buNone/>
                      </a:pPr>
                      <a:r>
                        <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ENE</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FEB</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ABR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MAY</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solidFill>
                            <a:srgbClr val="FF0000"/>
                          </a:solidFill>
                          <a:latin typeface="EB Garamond"/>
                          <a:ea typeface="EB Garamond"/>
                          <a:cs typeface="EB Garamond"/>
                          <a:sym typeface="EB Garamond"/>
                        </a:rPr>
                        <a:t>JUN</a:t>
                      </a:r>
                      <a:endParaRPr b="1" sz="900">
                        <a:solidFill>
                          <a:srgbClr val="FF0000"/>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solidFill>
                            <a:srgbClr val="FF0000"/>
                          </a:solidFill>
                          <a:latin typeface="EB Garamond"/>
                          <a:ea typeface="EB Garamond"/>
                          <a:cs typeface="EB Garamond"/>
                          <a:sym typeface="EB Garamond"/>
                        </a:rPr>
                        <a:t>JUL</a:t>
                      </a:r>
                      <a:endParaRPr b="1" sz="900">
                        <a:solidFill>
                          <a:srgbClr val="FF0000"/>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solidFill>
                            <a:srgbClr val="FF0000"/>
                          </a:solidFill>
                          <a:latin typeface="EB Garamond"/>
                          <a:ea typeface="EB Garamond"/>
                          <a:cs typeface="EB Garamond"/>
                          <a:sym typeface="EB Garamond"/>
                        </a:rPr>
                        <a:t>AGO</a:t>
                      </a:r>
                      <a:endParaRPr b="1" sz="900">
                        <a:solidFill>
                          <a:srgbClr val="FF0000"/>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SEP</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OCT</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NOV</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DIC</a:t>
                      </a:r>
                      <a:endParaRPr b="1"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600">
                          <a:solidFill>
                            <a:srgbClr val="0000FF"/>
                          </a:solidFill>
                          <a:latin typeface="EB Garamond"/>
                          <a:ea typeface="EB Garamond"/>
                          <a:cs typeface="EB Garamond"/>
                          <a:sym typeface="EB Garamond"/>
                        </a:rPr>
                        <a:t>CAMPAÑA</a:t>
                      </a:r>
                      <a:endParaRPr b="1" sz="6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LZ</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LZ</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LZ</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DP</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DG</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BF</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NV</a:t>
                      </a:r>
                      <a:endParaRPr sz="900">
                        <a:latin typeface="EB Garamond"/>
                        <a:ea typeface="EB Garamond"/>
                        <a:cs typeface="EB Garamond"/>
                        <a:sym typeface="EB Garamond"/>
                      </a:endParaRPr>
                    </a:p>
                  </a:txBody>
                  <a:tcPr marT="63500" marB="63500" marR="63500" marL="63500"/>
                </a:tc>
              </a:tr>
            </a:tbl>
          </a:graphicData>
        </a:graphic>
      </p:graphicFrame>
      <p:graphicFrame>
        <p:nvGraphicFramePr>
          <p:cNvPr id="86" name="Google Shape;86;p16"/>
          <p:cNvGraphicFramePr/>
          <p:nvPr/>
        </p:nvGraphicFramePr>
        <p:xfrm>
          <a:off x="219700" y="2343050"/>
          <a:ext cx="3000000" cy="3000000"/>
        </p:xfrm>
        <a:graphic>
          <a:graphicData uri="http://schemas.openxmlformats.org/drawingml/2006/table">
            <a:tbl>
              <a:tblPr>
                <a:noFill/>
                <a:tableStyleId>{73F8CEBA-49D9-4C9B-BAD4-D59A9B90E0BC}</a:tableStyleId>
              </a:tblPr>
              <a:tblGrid>
                <a:gridCol w="554475"/>
                <a:gridCol w="5084325"/>
              </a:tblGrid>
              <a:tr h="12700">
                <a:tc>
                  <a:txBody>
                    <a:bodyPr/>
                    <a:lstStyle/>
                    <a:p>
                      <a:pPr indent="0" lvl="0" marL="0" rtl="0" algn="ctr">
                        <a:spcBef>
                          <a:spcPts val="0"/>
                        </a:spcBef>
                        <a:spcAft>
                          <a:spcPts val="0"/>
                        </a:spcAft>
                        <a:buNone/>
                      </a:pPr>
                      <a:r>
                        <a:rPr b="1" lang="ca" sz="600">
                          <a:solidFill>
                            <a:srgbClr val="0000FF"/>
                          </a:solidFill>
                          <a:latin typeface="EB Garamond"/>
                          <a:ea typeface="EB Garamond"/>
                          <a:cs typeface="EB Garamond"/>
                          <a:sym typeface="EB Garamond"/>
                        </a:rPr>
                        <a:t>SIEMPRE ACTIVA</a:t>
                      </a:r>
                      <a:endParaRPr sz="1100"/>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TP</a:t>
                      </a:r>
                      <a:endParaRPr sz="900">
                        <a:latin typeface="EB Garamond"/>
                        <a:ea typeface="EB Garamond"/>
                        <a:cs typeface="EB Garamond"/>
                        <a:sym typeface="EB Garamond"/>
                      </a:endParaRPr>
                    </a:p>
                  </a:txBody>
                  <a:tcPr marT="63500" marB="63500" marR="63500" marL="63500"/>
                </a:tc>
              </a:tr>
            </a:tbl>
          </a:graphicData>
        </a:graphic>
      </p:graphicFrame>
      <p:sp>
        <p:nvSpPr>
          <p:cNvPr id="87" name="Google Shape;87;p16"/>
          <p:cNvSpPr txBox="1"/>
          <p:nvPr/>
        </p:nvSpPr>
        <p:spPr>
          <a:xfrm>
            <a:off x="7303150" y="1699125"/>
            <a:ext cx="1898700" cy="13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300">
                <a:solidFill>
                  <a:schemeClr val="dk2"/>
                </a:solidFill>
                <a:latin typeface="Roboto"/>
                <a:ea typeface="Roboto"/>
                <a:cs typeface="Roboto"/>
                <a:sym typeface="Roboto"/>
              </a:rPr>
              <a:t>LZ = Lanzamiento</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ca" sz="1300">
                <a:solidFill>
                  <a:schemeClr val="dk2"/>
                </a:solidFill>
                <a:latin typeface="Roboto"/>
                <a:ea typeface="Roboto"/>
                <a:cs typeface="Roboto"/>
                <a:sym typeface="Roboto"/>
              </a:rPr>
              <a:t>DP = Dia del Perro</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ca" sz="1300">
                <a:solidFill>
                  <a:schemeClr val="dk2"/>
                </a:solidFill>
                <a:latin typeface="Roboto"/>
                <a:ea typeface="Roboto"/>
                <a:cs typeface="Roboto"/>
                <a:sym typeface="Roboto"/>
              </a:rPr>
              <a:t>DG = Dia del Gato</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ca" sz="1300">
                <a:solidFill>
                  <a:schemeClr val="dk2"/>
                </a:solidFill>
                <a:latin typeface="Roboto"/>
                <a:ea typeface="Roboto"/>
                <a:cs typeface="Roboto"/>
                <a:sym typeface="Roboto"/>
              </a:rPr>
              <a:t>BF = Black Friday</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ca" sz="1300">
                <a:solidFill>
                  <a:schemeClr val="dk2"/>
                </a:solidFill>
                <a:latin typeface="Roboto"/>
                <a:ea typeface="Roboto"/>
                <a:cs typeface="Roboto"/>
                <a:sym typeface="Roboto"/>
              </a:rPr>
              <a:t>NV = Navidad</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ca" sz="1300">
                <a:solidFill>
                  <a:schemeClr val="dk2"/>
                </a:solidFill>
                <a:latin typeface="Roboto"/>
                <a:ea typeface="Roboto"/>
                <a:cs typeface="Roboto"/>
                <a:sym typeface="Roboto"/>
              </a:rPr>
              <a:t>TP = Tráfico Pagado</a:t>
            </a:r>
            <a:endParaRPr sz="1300">
              <a:solidFill>
                <a:schemeClr val="dk2"/>
              </a:solidFill>
              <a:latin typeface="Roboto"/>
              <a:ea typeface="Roboto"/>
              <a:cs typeface="Roboto"/>
              <a:sym typeface="Roboto"/>
            </a:endParaRPr>
          </a:p>
        </p:txBody>
      </p:sp>
      <p:sp>
        <p:nvSpPr>
          <p:cNvPr id="88" name="Google Shape;88;p16"/>
          <p:cNvSpPr txBox="1"/>
          <p:nvPr/>
        </p:nvSpPr>
        <p:spPr>
          <a:xfrm>
            <a:off x="2656150" y="1240963"/>
            <a:ext cx="18498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000">
                <a:solidFill>
                  <a:schemeClr val="dk2"/>
                </a:solidFill>
                <a:latin typeface="Roboto"/>
                <a:ea typeface="Roboto"/>
                <a:cs typeface="Roboto"/>
                <a:sym typeface="Roboto"/>
              </a:rPr>
              <a:t>Menos conversión en Verano</a:t>
            </a:r>
            <a:endParaRPr sz="1000">
              <a:solidFill>
                <a:schemeClr val="dk2"/>
              </a:solidFill>
              <a:latin typeface="Roboto"/>
              <a:ea typeface="Roboto"/>
              <a:cs typeface="Roboto"/>
              <a:sym typeface="Roboto"/>
            </a:endParaRPr>
          </a:p>
        </p:txBody>
      </p:sp>
      <p:cxnSp>
        <p:nvCxnSpPr>
          <p:cNvPr id="89" name="Google Shape;89;p16"/>
          <p:cNvCxnSpPr/>
          <p:nvPr/>
        </p:nvCxnSpPr>
        <p:spPr>
          <a:xfrm rot="10800000">
            <a:off x="2989800" y="1522950"/>
            <a:ext cx="0" cy="283500"/>
          </a:xfrm>
          <a:prstGeom prst="straightConnector1">
            <a:avLst/>
          </a:prstGeom>
          <a:noFill/>
          <a:ln cap="flat" cmpd="sng" w="9525">
            <a:solidFill>
              <a:schemeClr val="dk2"/>
            </a:solidFill>
            <a:prstDash val="solid"/>
            <a:round/>
            <a:headEnd len="med" w="med" type="none"/>
            <a:tailEnd len="med" w="med" type="triangle"/>
          </a:ln>
        </p:spPr>
      </p:cxnSp>
      <p:cxnSp>
        <p:nvCxnSpPr>
          <p:cNvPr id="90" name="Google Shape;90;p16"/>
          <p:cNvCxnSpPr/>
          <p:nvPr/>
        </p:nvCxnSpPr>
        <p:spPr>
          <a:xfrm rot="10800000">
            <a:off x="3425550" y="1522950"/>
            <a:ext cx="0" cy="283500"/>
          </a:xfrm>
          <a:prstGeom prst="straightConnector1">
            <a:avLst/>
          </a:prstGeom>
          <a:noFill/>
          <a:ln cap="flat" cmpd="sng" w="9525">
            <a:solidFill>
              <a:schemeClr val="dk2"/>
            </a:solidFill>
            <a:prstDash val="solid"/>
            <a:round/>
            <a:headEnd len="med" w="med" type="none"/>
            <a:tailEnd len="med" w="med" type="triangle"/>
          </a:ln>
        </p:spPr>
      </p:cxnSp>
      <p:cxnSp>
        <p:nvCxnSpPr>
          <p:cNvPr id="91" name="Google Shape;91;p16"/>
          <p:cNvCxnSpPr/>
          <p:nvPr/>
        </p:nvCxnSpPr>
        <p:spPr>
          <a:xfrm rot="10800000">
            <a:off x="3832950" y="1522950"/>
            <a:ext cx="0" cy="283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183350" y="3003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Táctica de realización de test A/B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5" name="Google Shape;325;p52"/>
          <p:cNvSpPr txBox="1"/>
          <p:nvPr/>
        </p:nvSpPr>
        <p:spPr>
          <a:xfrm>
            <a:off x="237650" y="1336500"/>
            <a:ext cx="8412000" cy="38070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b="1" lang="ca" sz="1200">
                <a:latin typeface="EB Garamond"/>
                <a:ea typeface="EB Garamond"/>
                <a:cs typeface="EB Garamond"/>
                <a:sym typeface="EB Garamond"/>
              </a:rPr>
              <a:t>3.	Qué tipo de objetivos de mejora pensáis que habría que vigilar.</a:t>
            </a:r>
            <a:endParaRPr b="1" sz="1200">
              <a:latin typeface="EB Garamond"/>
              <a:ea typeface="EB Garamond"/>
              <a:cs typeface="EB Garamond"/>
              <a:sym typeface="EB Garamond"/>
            </a:endParaRPr>
          </a:p>
          <a:p>
            <a:pPr indent="0" lvl="0" marL="457200" rtl="0" algn="l">
              <a:spcBef>
                <a:spcPts val="400"/>
              </a:spcBef>
              <a:spcAft>
                <a:spcPts val="0"/>
              </a:spcAft>
              <a:buNone/>
            </a:pPr>
            <a:r>
              <a:rPr lang="ca" sz="1100">
                <a:latin typeface="EB Garamond"/>
                <a:ea typeface="EB Garamond"/>
                <a:cs typeface="EB Garamond"/>
                <a:sym typeface="EB Garamond"/>
              </a:rPr>
              <a:t>Para GatiGos, los objetivos de mejora se corresponden con aquello que motive que se realice el test en primer lugar, en este caso incrementar el número de usuarios que completen la venta recurrente. Entonces, los objetivos de mejora dependerán de cuánto nos ayuden a</a:t>
            </a:r>
            <a:endParaRPr sz="1100">
              <a:latin typeface="EB Garamond"/>
              <a:ea typeface="EB Garamond"/>
              <a:cs typeface="EB Garamond"/>
              <a:sym typeface="EB Garamond"/>
            </a:endParaRPr>
          </a:p>
          <a:p>
            <a:pPr indent="0" lvl="0" marL="457200" rtl="0" algn="l">
              <a:spcBef>
                <a:spcPts val="0"/>
              </a:spcBef>
              <a:spcAft>
                <a:spcPts val="0"/>
              </a:spcAft>
              <a:buNone/>
            </a:pPr>
            <a:r>
              <a:rPr lang="ca" sz="1100">
                <a:latin typeface="EB Garamond"/>
                <a:ea typeface="EB Garamond"/>
                <a:cs typeface="EB Garamond"/>
                <a:sym typeface="EB Garamond"/>
              </a:rPr>
              <a:t>cumplir nuestros OTC.</a:t>
            </a:r>
            <a:endParaRPr sz="1100">
              <a:latin typeface="EB Garamond"/>
              <a:ea typeface="EB Garamond"/>
              <a:cs typeface="EB Garamond"/>
              <a:sym typeface="EB Garamond"/>
            </a:endParaRPr>
          </a:p>
          <a:p>
            <a:pPr indent="0" lvl="0" marL="0" rtl="0" algn="l">
              <a:spcBef>
                <a:spcPts val="0"/>
              </a:spcBef>
              <a:spcAft>
                <a:spcPts val="0"/>
              </a:spcAft>
              <a:buNone/>
            </a:pPr>
            <a:r>
              <a:t/>
            </a:r>
            <a:endParaRPr sz="1100">
              <a:latin typeface="EB Garamond SemiBold"/>
              <a:ea typeface="EB Garamond SemiBold"/>
              <a:cs typeface="EB Garamond SemiBold"/>
              <a:sym typeface="EB Garamond SemiBold"/>
            </a:endParaRPr>
          </a:p>
          <a:p>
            <a:pPr indent="-298450" lvl="0" marL="914400" rtl="0" algn="l">
              <a:spcBef>
                <a:spcPts val="0"/>
              </a:spcBef>
              <a:spcAft>
                <a:spcPts val="0"/>
              </a:spcAft>
              <a:buSzPts val="1100"/>
              <a:buChar char="-"/>
            </a:pPr>
            <a:r>
              <a:rPr b="1" lang="ca" sz="1100">
                <a:latin typeface="EB Garamond"/>
                <a:ea typeface="EB Garamond"/>
                <a:cs typeface="EB Garamond"/>
                <a:sym typeface="EB Garamond"/>
              </a:rPr>
              <a:t>Tasa de conversión:</a:t>
            </a:r>
            <a:r>
              <a:rPr lang="ca" sz="1100">
                <a:latin typeface="EB Garamond"/>
                <a:ea typeface="EB Garamond"/>
                <a:cs typeface="EB Garamond"/>
                <a:sym typeface="EB Garamond"/>
              </a:rPr>
              <a:t> Este es un objetivo clave para cualquier negocio en línea. Se refiere a la proporción de visitantes que realizan una acción deseada, como completar una compra o suscribirse a un servicio. Mejorar la tasa de conversión en el sitio web de GatiGos es fundamental para aumentar las ventas y la participación del usuario.</a:t>
            </a:r>
            <a:endParaRPr sz="1100">
              <a:latin typeface="EB Garamond SemiBold"/>
              <a:ea typeface="EB Garamond SemiBold"/>
              <a:cs typeface="EB Garamond SemiBold"/>
              <a:sym typeface="EB Garamond SemiBold"/>
            </a:endParaRPr>
          </a:p>
          <a:p>
            <a:pPr indent="-298450" lvl="0" marL="914400" rtl="0" algn="l">
              <a:spcBef>
                <a:spcPts val="0"/>
              </a:spcBef>
              <a:spcAft>
                <a:spcPts val="0"/>
              </a:spcAft>
              <a:buSzPts val="1100"/>
              <a:buChar char="-"/>
            </a:pPr>
            <a:r>
              <a:rPr b="1" lang="ca" sz="1100">
                <a:latin typeface="EB Garamond"/>
                <a:ea typeface="EB Garamond"/>
                <a:cs typeface="EB Garamond"/>
                <a:sym typeface="EB Garamond"/>
              </a:rPr>
              <a:t>Retención de clientes:</a:t>
            </a:r>
            <a:r>
              <a:rPr lang="ca" sz="1100">
                <a:latin typeface="EB Garamond"/>
                <a:ea typeface="EB Garamond"/>
                <a:cs typeface="EB Garamond"/>
                <a:sym typeface="EB Garamond"/>
              </a:rPr>
              <a:t> Dado el enfoque de GatiGos en la personalización y la experiencia del cliente, es importante vigilar la retención de clientes. Esto implica medir la frecuencia con la que los clientes regresan al sitio y realizan compras repetidas. Mejorar la retención de clientes no solo aumenta la lealtad del cliente, sino que también puede reducir los costos de adquisición de clientes.</a:t>
            </a:r>
            <a:endParaRPr sz="1100">
              <a:latin typeface="EB Garamond"/>
              <a:ea typeface="EB Garamond"/>
              <a:cs typeface="EB Garamond"/>
              <a:sym typeface="EB Garamond"/>
            </a:endParaRPr>
          </a:p>
          <a:p>
            <a:pPr indent="-298450" lvl="0" marL="914400" rtl="0" algn="l">
              <a:spcBef>
                <a:spcPts val="0"/>
              </a:spcBef>
              <a:spcAft>
                <a:spcPts val="0"/>
              </a:spcAft>
              <a:buSzPts val="1100"/>
              <a:buChar char="-"/>
            </a:pPr>
            <a:r>
              <a:rPr b="1" lang="ca" sz="1100">
                <a:latin typeface="EB Garamond"/>
                <a:ea typeface="EB Garamond"/>
                <a:cs typeface="EB Garamond"/>
                <a:sym typeface="EB Garamond"/>
              </a:rPr>
              <a:t>Experiencia del usuario:</a:t>
            </a:r>
            <a:r>
              <a:rPr lang="ca" sz="1100">
                <a:latin typeface="EB Garamond"/>
                <a:ea typeface="EB Garamond"/>
                <a:cs typeface="EB Garamond"/>
                <a:sym typeface="EB Garamond"/>
              </a:rPr>
              <a:t> La facilidad de uso y la experiencia general del usuario en el sitio web de GatiGos son aspectos críticos para el éxito. Esto incluye factores como la velocidad de carga del sitio, la navegación intuitiva, la claridad del proceso de compra y la capacidad de personalización. Mejorar la experiencia del usuario puede aumentar la satisfacción del cliente y la probabilidad de que los visitantes realicen una compra.</a:t>
            </a:r>
            <a:endParaRPr sz="1100">
              <a:latin typeface="EB Garamond SemiBold"/>
              <a:ea typeface="EB Garamond SemiBold"/>
              <a:cs typeface="EB Garamond SemiBold"/>
              <a:sym typeface="EB Garamond SemiBold"/>
            </a:endParaRPr>
          </a:p>
          <a:p>
            <a:pPr indent="-298450" lvl="0" marL="914400" rtl="0" algn="l">
              <a:spcBef>
                <a:spcPts val="0"/>
              </a:spcBef>
              <a:spcAft>
                <a:spcPts val="0"/>
              </a:spcAft>
              <a:buSzPts val="1100"/>
              <a:buChar char="-"/>
            </a:pPr>
            <a:r>
              <a:rPr b="1" lang="ca" sz="1100">
                <a:latin typeface="EB Garamond"/>
                <a:ea typeface="EB Garamond"/>
                <a:cs typeface="EB Garamond"/>
                <a:sym typeface="EB Garamond"/>
              </a:rPr>
              <a:t>Tiempo medio de permanencia en el sitio:</a:t>
            </a:r>
            <a:r>
              <a:rPr lang="ca" sz="1100">
                <a:latin typeface="EB Garamond"/>
                <a:ea typeface="EB Garamond"/>
                <a:cs typeface="EB Garamond"/>
                <a:sym typeface="EB Garamond"/>
              </a:rPr>
              <a:t> Un tiempo medio de permanencia más largo en el sitio web de GatiGos puede indicar un mayor compromiso por parte de los visitantes y una mejor experiencia general del usuario. Mejorar este aspecto puede involucrar la creación de contenido atractivo, la optimización de la navegación y la personalización del contenido según los intereses del usuario.</a:t>
            </a:r>
            <a:endParaRPr sz="1100">
              <a:latin typeface="EB Garamond"/>
              <a:ea typeface="EB Garamond"/>
              <a:cs typeface="EB Garamond"/>
              <a:sym typeface="EB Garamond"/>
            </a:endParaRPr>
          </a:p>
          <a:p>
            <a:pPr indent="-298450" lvl="0" marL="914400" rtl="0" algn="l">
              <a:spcBef>
                <a:spcPts val="0"/>
              </a:spcBef>
              <a:spcAft>
                <a:spcPts val="0"/>
              </a:spcAft>
              <a:buSzPts val="1100"/>
              <a:buChar char="-"/>
            </a:pPr>
            <a:r>
              <a:rPr b="1" lang="ca" sz="1100">
                <a:latin typeface="EB Garamond"/>
                <a:ea typeface="EB Garamond"/>
                <a:cs typeface="EB Garamond"/>
                <a:sym typeface="EB Garamond"/>
              </a:rPr>
              <a:t>Tasa de abandono del carrito de compras:</a:t>
            </a:r>
            <a:r>
              <a:rPr lang="ca" sz="1100">
                <a:latin typeface="EB Garamond"/>
                <a:ea typeface="EB Garamond"/>
                <a:cs typeface="EB Garamond"/>
                <a:sym typeface="EB Garamond"/>
              </a:rPr>
              <a:t> La tasa de abandono del carrito de compras es un indicador importante del rendimiento del proceso de compra en el sitio web de GatiGos. Vigilar y reducir esta tasa puede implicar optimizar el proceso de pago, simplificar la navegación o proporcionar incentivos para completar la compra.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311675" y="798600"/>
            <a:ext cx="82773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ca">
                <a:solidFill>
                  <a:srgbClr val="002F4A"/>
                </a:solidFill>
              </a:rPr>
              <a:t>Analítica de conversión (Kpi's)</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183350" y="3003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 Analítica de conversión (Kpi's)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36" name="Google Shape;336;p54"/>
          <p:cNvGraphicFramePr/>
          <p:nvPr/>
        </p:nvGraphicFramePr>
        <p:xfrm>
          <a:off x="0" y="1282700"/>
          <a:ext cx="3000000" cy="3000000"/>
        </p:xfrm>
        <a:graphic>
          <a:graphicData uri="http://schemas.openxmlformats.org/drawingml/2006/table">
            <a:tbl>
              <a:tblPr>
                <a:noFill/>
                <a:tableStyleId>{73F8CEBA-49D9-4C9B-BAD4-D59A9B90E0BC}</a:tableStyleId>
              </a:tblPr>
              <a:tblGrid>
                <a:gridCol w="506550"/>
                <a:gridCol w="560200"/>
                <a:gridCol w="2810475"/>
                <a:gridCol w="3187000"/>
                <a:gridCol w="2079800"/>
              </a:tblGrid>
              <a:tr h="337325">
                <a:tc>
                  <a:txBody>
                    <a:bodyPr/>
                    <a:lstStyle/>
                    <a:p>
                      <a:pPr indent="0" lvl="0" marL="0" marR="0" rtl="0" algn="l">
                        <a:lnSpc>
                          <a:spcPct val="100000"/>
                        </a:lnSpc>
                        <a:spcBef>
                          <a:spcPts val="0"/>
                        </a:spcBef>
                        <a:spcAft>
                          <a:spcPts val="0"/>
                        </a:spcAft>
                        <a:buNone/>
                      </a:pPr>
                      <a:r>
                        <a:rPr b="1" lang="ca" sz="1100">
                          <a:latin typeface="EB Garamond"/>
                          <a:ea typeface="EB Garamond"/>
                          <a:cs typeface="EB Garamond"/>
                          <a:sym typeface="EB Garamond"/>
                        </a:rPr>
                        <a:t>OT</a:t>
                      </a:r>
                      <a:endParaRPr b="1" sz="1100">
                        <a:latin typeface="EB Garamond"/>
                        <a:ea typeface="EB Garamond"/>
                        <a:cs typeface="EB Garamond"/>
                        <a:sym typeface="EB Garamond"/>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None/>
                      </a:pPr>
                      <a:r>
                        <a:rPr b="1" lang="ca" sz="1100">
                          <a:latin typeface="EB Garamond"/>
                          <a:ea typeface="EB Garamond"/>
                          <a:cs typeface="EB Garamond"/>
                          <a:sym typeface="EB Garamond"/>
                        </a:rPr>
                        <a:t>valor</a:t>
                      </a:r>
                      <a:endParaRPr b="1" sz="1100">
                        <a:latin typeface="EB Garamond"/>
                        <a:ea typeface="EB Garamond"/>
                        <a:cs typeface="EB Garamond"/>
                        <a:sym typeface="EB Garamond"/>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None/>
                      </a:pPr>
                      <a:r>
                        <a:rPr b="1" lang="ca" sz="1100">
                          <a:latin typeface="EB Garamond"/>
                          <a:ea typeface="EB Garamond"/>
                          <a:cs typeface="EB Garamond"/>
                          <a:sym typeface="EB Garamond"/>
                        </a:rPr>
                        <a:t>kpi</a:t>
                      </a:r>
                      <a:endParaRPr b="1" sz="1100">
                        <a:latin typeface="EB Garamond"/>
                        <a:ea typeface="EB Garamond"/>
                        <a:cs typeface="EB Garamond"/>
                        <a:sym typeface="EB Garamond"/>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None/>
                      </a:pPr>
                      <a:r>
                        <a:rPr b="1" lang="ca" sz="1100">
                          <a:latin typeface="EB Garamond"/>
                          <a:ea typeface="EB Garamond"/>
                          <a:cs typeface="EB Garamond"/>
                          <a:sym typeface="EB Garamond"/>
                        </a:rPr>
                        <a:t>obtención</a:t>
                      </a:r>
                      <a:endParaRPr b="1" sz="1100">
                        <a:latin typeface="EB Garamond"/>
                        <a:ea typeface="EB Garamond"/>
                        <a:cs typeface="EB Garamond"/>
                        <a:sym typeface="EB Garamond"/>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None/>
                      </a:pPr>
                      <a:r>
                        <a:rPr b="1" lang="ca" sz="1100">
                          <a:latin typeface="EB Garamond"/>
                          <a:ea typeface="EB Garamond"/>
                          <a:cs typeface="EB Garamond"/>
                          <a:sym typeface="EB Garamond"/>
                        </a:rPr>
                        <a:t>Observación</a:t>
                      </a:r>
                      <a:endParaRPr b="1" sz="1100">
                        <a:latin typeface="EB Garamond"/>
                        <a:ea typeface="EB Garamond"/>
                        <a:cs typeface="EB Garamond"/>
                        <a:sym typeface="EB Garamond"/>
                      </a:endParaRPr>
                    </a:p>
                  </a:txBody>
                  <a:tcPr marT="63500" marB="63500" marR="63500" marL="63500">
                    <a:solidFill>
                      <a:srgbClr val="FFFFFF"/>
                    </a:solidFill>
                  </a:tcPr>
                </a:tc>
              </a:tr>
              <a:tr h="715525">
                <a:tc>
                  <a:txBody>
                    <a:bodyPr/>
                    <a:lstStyle/>
                    <a:p>
                      <a:pPr indent="0" lvl="0" marL="0" rtl="0" algn="l">
                        <a:lnSpc>
                          <a:spcPct val="100000"/>
                        </a:lnSpc>
                        <a:spcBef>
                          <a:spcPts val="0"/>
                        </a:spcBef>
                        <a:spcAft>
                          <a:spcPts val="0"/>
                        </a:spcAft>
                        <a:buNone/>
                      </a:pPr>
                      <a:r>
                        <a:rPr b="1" lang="ca" sz="1100">
                          <a:latin typeface="EB Garamond"/>
                          <a:ea typeface="EB Garamond"/>
                          <a:cs typeface="EB Garamond"/>
                          <a:sym typeface="EB Garamond"/>
                        </a:rPr>
                        <a:t>OTC</a:t>
                      </a:r>
                      <a:r>
                        <a:rPr b="1" baseline="-25000" lang="ca" sz="1100">
                          <a:latin typeface="EB Garamond"/>
                          <a:ea typeface="EB Garamond"/>
                          <a:cs typeface="EB Garamond"/>
                          <a:sym typeface="EB Garamond"/>
                        </a:rPr>
                        <a:t>1</a:t>
                      </a:r>
                      <a:endParaRPr b="1" baseline="-25000" sz="1100">
                        <a:latin typeface="EB Garamond"/>
                        <a:ea typeface="EB Garamond"/>
                        <a:cs typeface="EB Garamond"/>
                        <a:sym typeface="EB Garamond"/>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15.000</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procesos de compra completados. Valor absoluto desde 1-1-2024. Gráfico de líneas por días.</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G A. definir objetivo pág. agradecimiento. Métrica en el informe Configure &gt; Events &gt; Create event </a:t>
                      </a:r>
                      <a:endParaRPr sz="1100">
                        <a:latin typeface="EB Garamond Medium"/>
                        <a:ea typeface="EB Garamond Medium"/>
                        <a:cs typeface="EB Garamond Medium"/>
                        <a:sym typeface="EB Garamond Medium"/>
                      </a:endParaRPr>
                    </a:p>
                    <a:p>
                      <a:pPr indent="0" lvl="0" marL="0" rtl="0" algn="l">
                        <a:lnSpc>
                          <a:spcPct val="100000"/>
                        </a:lnSpc>
                        <a:spcBef>
                          <a:spcPts val="0"/>
                        </a:spcBef>
                        <a:spcAft>
                          <a:spcPts val="0"/>
                        </a:spcAft>
                        <a:buNone/>
                      </a:pPr>
                      <a:r>
                        <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Conseguir que se complete 15.000 veces el proceso de compra.</a:t>
                      </a:r>
                      <a:endParaRPr sz="1100">
                        <a:latin typeface="EB Garamond Medium"/>
                        <a:ea typeface="EB Garamond Medium"/>
                        <a:cs typeface="EB Garamond Medium"/>
                        <a:sym typeface="EB Garamond Medium"/>
                      </a:endParaRPr>
                    </a:p>
                  </a:txBody>
                  <a:tcPr marT="63500" marB="63500" marR="63500" marL="63500">
                    <a:solidFill>
                      <a:srgbClr val="FFFFFF"/>
                    </a:solidFill>
                  </a:tcPr>
                </a:tc>
              </a:tr>
              <a:tr h="783375">
                <a:tc>
                  <a:txBody>
                    <a:bodyPr/>
                    <a:lstStyle/>
                    <a:p>
                      <a:pPr indent="0" lvl="0" marL="0" rtl="0" algn="l">
                        <a:lnSpc>
                          <a:spcPct val="100000"/>
                        </a:lnSpc>
                        <a:spcBef>
                          <a:spcPts val="0"/>
                        </a:spcBef>
                        <a:spcAft>
                          <a:spcPts val="0"/>
                        </a:spcAft>
                        <a:buNone/>
                      </a:pPr>
                      <a:r>
                        <a:rPr b="1" lang="ca" sz="1100">
                          <a:latin typeface="EB Garamond"/>
                          <a:ea typeface="EB Garamond"/>
                          <a:cs typeface="EB Garamond"/>
                          <a:sym typeface="EB Garamond"/>
                        </a:rPr>
                        <a:t>OTC</a:t>
                      </a:r>
                      <a:r>
                        <a:rPr b="1" baseline="-25000" lang="ca" sz="1100">
                          <a:latin typeface="EB Garamond"/>
                          <a:ea typeface="EB Garamond"/>
                          <a:cs typeface="EB Garamond"/>
                          <a:sym typeface="EB Garamond"/>
                        </a:rPr>
                        <a:t>2</a:t>
                      </a:r>
                      <a:endParaRPr b="1" sz="1100">
                        <a:latin typeface="EB Garamond"/>
                        <a:ea typeface="EB Garamond"/>
                        <a:cs typeface="EB Garamond"/>
                        <a:sym typeface="EB Garamond"/>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3.000</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procesos de compra recurrente completados. Gráfico de líneas por días.</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G A. definir objetivo pág. agradecimiento de compra recurrente. Métrica en el informe Configure &gt; Events &gt; Create event </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Conseguir que se complete 3.000 veces el proceso de compra recurrente.</a:t>
                      </a:r>
                      <a:endParaRPr sz="1100">
                        <a:latin typeface="EB Garamond Medium"/>
                        <a:ea typeface="EB Garamond Medium"/>
                        <a:cs typeface="EB Garamond Medium"/>
                        <a:sym typeface="EB Garamond Medium"/>
                      </a:endParaRPr>
                    </a:p>
                  </a:txBody>
                  <a:tcPr marT="63500" marB="63500" marR="63500" marL="63500">
                    <a:solidFill>
                      <a:srgbClr val="FFFFFF"/>
                    </a:solidFill>
                  </a:tcPr>
                </a:tc>
              </a:tr>
              <a:tr h="1098075">
                <a:tc>
                  <a:txBody>
                    <a:bodyPr/>
                    <a:lstStyle/>
                    <a:p>
                      <a:pPr indent="0" lvl="0" marL="0" rtl="0" algn="l">
                        <a:lnSpc>
                          <a:spcPct val="100000"/>
                        </a:lnSpc>
                        <a:spcBef>
                          <a:spcPts val="0"/>
                        </a:spcBef>
                        <a:spcAft>
                          <a:spcPts val="0"/>
                        </a:spcAft>
                        <a:buNone/>
                      </a:pPr>
                      <a:r>
                        <a:rPr b="1" lang="ca" sz="1100">
                          <a:latin typeface="EB Garamond"/>
                          <a:ea typeface="EB Garamond"/>
                          <a:cs typeface="EB Garamond"/>
                          <a:sym typeface="EB Garamond"/>
                        </a:rPr>
                        <a:t>OTC</a:t>
                      </a:r>
                      <a:r>
                        <a:rPr b="1" baseline="-25000" lang="ca" sz="1100">
                          <a:latin typeface="EB Garamond"/>
                          <a:ea typeface="EB Garamond"/>
                          <a:cs typeface="EB Garamond"/>
                          <a:sym typeface="EB Garamond"/>
                        </a:rPr>
                        <a:t>3</a:t>
                      </a:r>
                      <a:endParaRPr b="1" sz="1100">
                        <a:latin typeface="EB Garamond"/>
                        <a:ea typeface="EB Garamond"/>
                        <a:cs typeface="EB Garamond"/>
                        <a:sym typeface="EB Garamond"/>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1.000</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usuarios que han hecho compras esporádicas completen el proceso de compra recurrente. Gráfica de líneas por meses.</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G A. definir objetivo pág. agradecimiento de compra recurrente. Métrica en el informe Configure &gt; Events &gt; Create event con parámetros Número de compras recurrentes = 0 &amp; Número de compras esporádicas != 0</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Conseguir que 1.000 usuarios que han hecho alguna (o algunas) compras esporádicas completen el proceso de compra recurrente.</a:t>
                      </a:r>
                      <a:endParaRPr sz="1100">
                        <a:latin typeface="EB Garamond Medium"/>
                        <a:ea typeface="EB Garamond Medium"/>
                        <a:cs typeface="EB Garamond Medium"/>
                        <a:sym typeface="EB Garamond Medium"/>
                      </a:endParaRPr>
                    </a:p>
                    <a:p>
                      <a:pPr indent="0" lvl="0" marL="0" rtl="0" algn="l">
                        <a:lnSpc>
                          <a:spcPct val="100000"/>
                        </a:lnSpc>
                        <a:spcBef>
                          <a:spcPts val="0"/>
                        </a:spcBef>
                        <a:spcAft>
                          <a:spcPts val="0"/>
                        </a:spcAft>
                        <a:buNone/>
                      </a:pPr>
                      <a:r>
                        <a:t/>
                      </a:r>
                      <a:endParaRPr sz="1100">
                        <a:latin typeface="EB Garamond Medium"/>
                        <a:ea typeface="EB Garamond Medium"/>
                        <a:cs typeface="EB Garamond Medium"/>
                        <a:sym typeface="EB Garamond Medium"/>
                      </a:endParaRPr>
                    </a:p>
                  </a:txBody>
                  <a:tcPr marT="63500" marB="63500" marR="63500" marL="63500">
                    <a:solidFill>
                      <a:srgbClr val="FFFFFF"/>
                    </a:solidFill>
                  </a:tcPr>
                </a:tc>
              </a:tr>
              <a:tr h="926525">
                <a:tc>
                  <a:txBody>
                    <a:bodyPr/>
                    <a:lstStyle/>
                    <a:p>
                      <a:pPr indent="0" lvl="0" marL="0" rtl="0" algn="l">
                        <a:lnSpc>
                          <a:spcPct val="100000"/>
                        </a:lnSpc>
                        <a:spcBef>
                          <a:spcPts val="0"/>
                        </a:spcBef>
                        <a:spcAft>
                          <a:spcPts val="0"/>
                        </a:spcAft>
                        <a:buNone/>
                      </a:pPr>
                      <a:r>
                        <a:rPr b="1" lang="ca" sz="1100">
                          <a:latin typeface="EB Garamond"/>
                          <a:ea typeface="EB Garamond"/>
                          <a:cs typeface="EB Garamond"/>
                          <a:sym typeface="EB Garamond"/>
                        </a:rPr>
                        <a:t>OTC</a:t>
                      </a:r>
                      <a:r>
                        <a:rPr b="1" baseline="-25000" lang="ca" sz="1100">
                          <a:latin typeface="EB Garamond"/>
                          <a:ea typeface="EB Garamond"/>
                          <a:cs typeface="EB Garamond"/>
                          <a:sym typeface="EB Garamond"/>
                        </a:rPr>
                        <a:t>4</a:t>
                      </a:r>
                      <a:endParaRPr b="1" sz="1100">
                        <a:latin typeface="EB Garamond"/>
                        <a:ea typeface="EB Garamond"/>
                        <a:cs typeface="EB Garamond"/>
                        <a:sym typeface="EB Garamond"/>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5.000</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Personas que visitan nuestras redes sociales desde nuestra página web. Gráfica de líneas por meses.</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G A. definir objetivo clicks en iconos redes sociales. Métrica en el informe Configure &gt; Events &gt; Create event </a:t>
                      </a:r>
                      <a:endParaRPr sz="1100">
                        <a:latin typeface="EB Garamond Medium"/>
                        <a:ea typeface="EB Garamond Medium"/>
                        <a:cs typeface="EB Garamond Medium"/>
                        <a:sym typeface="EB Garamond Medium"/>
                      </a:endParaRPr>
                    </a:p>
                  </a:txBody>
                  <a:tcPr marT="63500" marB="63500" marR="63500" marL="63500">
                    <a:solidFill>
                      <a:srgbClr val="FFFFFF"/>
                    </a:solidFill>
                  </a:tcPr>
                </a:tc>
                <a:tc>
                  <a:txBody>
                    <a:bodyPr/>
                    <a:lstStyle/>
                    <a:p>
                      <a:pPr indent="0" lvl="0" marL="0" rtl="0" algn="l">
                        <a:lnSpc>
                          <a:spcPct val="100000"/>
                        </a:lnSpc>
                        <a:spcBef>
                          <a:spcPts val="0"/>
                        </a:spcBef>
                        <a:spcAft>
                          <a:spcPts val="0"/>
                        </a:spcAft>
                        <a:buNone/>
                      </a:pPr>
                      <a:r>
                        <a:rPr lang="ca" sz="1100">
                          <a:latin typeface="EB Garamond Medium"/>
                          <a:ea typeface="EB Garamond Medium"/>
                          <a:cs typeface="EB Garamond Medium"/>
                          <a:sym typeface="EB Garamond Medium"/>
                        </a:rPr>
                        <a:t>Conseguir que se haga clic 5.000 veces en el enlace de nuestra página web que lleva a alguna de nuestras redes sociales</a:t>
                      </a:r>
                      <a:endParaRPr sz="1100">
                        <a:latin typeface="EB Garamond Medium"/>
                        <a:ea typeface="EB Garamond Medium"/>
                        <a:cs typeface="EB Garamond Medium"/>
                        <a:sym typeface="EB Garamond Medium"/>
                      </a:endParaRPr>
                    </a:p>
                  </a:txBody>
                  <a:tcPr marT="63500" marB="63500" marR="63500" marL="63500">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17110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Objetivos tácticos de conversión y objetivos de negocio relacionados</a:t>
            </a:r>
            <a:endParaRPr/>
          </a:p>
        </p:txBody>
      </p:sp>
      <p:sp>
        <p:nvSpPr>
          <p:cNvPr id="97" name="Google Shape;97;p17"/>
          <p:cNvSpPr txBox="1"/>
          <p:nvPr/>
        </p:nvSpPr>
        <p:spPr>
          <a:xfrm>
            <a:off x="141675" y="1371150"/>
            <a:ext cx="86907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ca" sz="1200" u="sng">
                <a:latin typeface="EB Garamond"/>
                <a:ea typeface="EB Garamond"/>
                <a:cs typeface="EB Garamond"/>
                <a:sym typeface="EB Garamond"/>
              </a:rPr>
              <a:t>ON2:</a:t>
            </a:r>
            <a:r>
              <a:rPr b="1" lang="ca" sz="1200">
                <a:latin typeface="EB Garamond"/>
                <a:ea typeface="EB Garamond"/>
                <a:cs typeface="EB Garamond"/>
                <a:sym typeface="EB Garamond"/>
              </a:rPr>
              <a:t> </a:t>
            </a:r>
            <a:r>
              <a:rPr lang="ca" sz="1200">
                <a:latin typeface="EB Garamond"/>
                <a:ea typeface="EB Garamond"/>
                <a:cs typeface="EB Garamond"/>
                <a:sym typeface="EB Garamond"/>
              </a:rPr>
              <a:t>Conseguir que se active la Compra Recurrente 3.000 veces → </a:t>
            </a:r>
            <a:r>
              <a:rPr b="1" lang="ca" sz="1200" u="sng">
                <a:latin typeface="EB Garamond"/>
                <a:ea typeface="EB Garamond"/>
                <a:cs typeface="EB Garamond"/>
                <a:sym typeface="EB Garamond"/>
              </a:rPr>
              <a:t>OTC2:</a:t>
            </a:r>
            <a:r>
              <a:rPr lang="ca" sz="1200">
                <a:latin typeface="EB Garamond Medium"/>
                <a:ea typeface="EB Garamond Medium"/>
                <a:cs typeface="EB Garamond Medium"/>
                <a:sym typeface="EB Garamond Medium"/>
              </a:rPr>
              <a:t> Conseguir que se complete 3.000 veces el proceso de compra recurrente.</a:t>
            </a:r>
            <a:endParaRPr/>
          </a:p>
        </p:txBody>
      </p:sp>
      <p:graphicFrame>
        <p:nvGraphicFramePr>
          <p:cNvPr id="98" name="Google Shape;98;p17"/>
          <p:cNvGraphicFramePr/>
          <p:nvPr/>
        </p:nvGraphicFramePr>
        <p:xfrm>
          <a:off x="141675" y="2017650"/>
          <a:ext cx="3000000" cy="3000000"/>
        </p:xfrm>
        <a:graphic>
          <a:graphicData uri="http://schemas.openxmlformats.org/drawingml/2006/table">
            <a:tbl>
              <a:tblPr>
                <a:noFill/>
                <a:tableStyleId>{73F8CEBA-49D9-4C9B-BAD4-D59A9B90E0BC}</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latin typeface="EB Garamond"/>
                          <a:ea typeface="EB Garamond"/>
                          <a:cs typeface="EB Garamond"/>
                          <a:sym typeface="EB Garamond"/>
                        </a:rPr>
                        <a:t>OTC</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ENE</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FEB</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ABR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MAY</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JUN</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JUL</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AGO</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SEP</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OCT</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NOV</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DIC</a:t>
                      </a:r>
                      <a:endParaRPr b="1"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OTC2</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510</a:t>
                      </a:r>
                      <a:endParaRPr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ACML</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270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1170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1380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1710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1920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2160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2490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3.000</a:t>
                      </a:r>
                      <a:endParaRPr sz="900">
                        <a:latin typeface="EB Garamond"/>
                        <a:ea typeface="EB Garamond"/>
                        <a:cs typeface="EB Garamond"/>
                        <a:sym typeface="EB Garamond"/>
                      </a:endParaRPr>
                    </a:p>
                  </a:txBody>
                  <a:tcPr marT="63500" marB="63500" marR="63500" marL="63500"/>
                </a:tc>
              </a:tr>
            </a:tbl>
          </a:graphicData>
        </a:graphic>
      </p:graphicFrame>
      <p:sp>
        <p:nvSpPr>
          <p:cNvPr id="99" name="Google Shape;99;p17"/>
          <p:cNvSpPr txBox="1"/>
          <p:nvPr/>
        </p:nvSpPr>
        <p:spPr>
          <a:xfrm>
            <a:off x="141675" y="3076875"/>
            <a:ext cx="85206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ca" sz="1200" u="sng">
                <a:latin typeface="EB Garamond"/>
                <a:ea typeface="EB Garamond"/>
                <a:cs typeface="EB Garamond"/>
                <a:sym typeface="EB Garamond"/>
              </a:rPr>
              <a:t>ON3:</a:t>
            </a:r>
            <a:r>
              <a:rPr b="1" lang="ca" sz="1200">
                <a:latin typeface="EB Garamond"/>
                <a:ea typeface="EB Garamond"/>
                <a:cs typeface="EB Garamond"/>
                <a:sym typeface="EB Garamond"/>
              </a:rPr>
              <a:t> </a:t>
            </a:r>
            <a:r>
              <a:rPr lang="ca" sz="1200">
                <a:latin typeface="EB Garamond"/>
                <a:ea typeface="EB Garamond"/>
                <a:cs typeface="EB Garamond"/>
                <a:sym typeface="EB Garamond"/>
              </a:rPr>
              <a:t>Conseguir que 1.000 compradores esporádicos activen la Compra Recurrente → </a:t>
            </a:r>
            <a:r>
              <a:rPr b="1" lang="ca" sz="1200" u="sng">
                <a:latin typeface="EB Garamond"/>
                <a:ea typeface="EB Garamond"/>
                <a:cs typeface="EB Garamond"/>
                <a:sym typeface="EB Garamond"/>
              </a:rPr>
              <a:t>OTC3:</a:t>
            </a:r>
            <a:r>
              <a:rPr lang="ca" sz="1200">
                <a:latin typeface="EB Garamond Medium"/>
                <a:ea typeface="EB Garamond Medium"/>
                <a:cs typeface="EB Garamond Medium"/>
                <a:sym typeface="EB Garamond Medium"/>
              </a:rPr>
              <a:t> Conseguir que 1.000 usuarios que han hecho alguna (o algunas) compras esporádicas completen el proceso de compra recurrente.</a:t>
            </a:r>
            <a:endParaRPr sz="1200">
              <a:latin typeface="EB Garamond Medium"/>
              <a:ea typeface="EB Garamond Medium"/>
              <a:cs typeface="EB Garamond Medium"/>
              <a:sym typeface="EB Garamond Medium"/>
            </a:endParaRPr>
          </a:p>
        </p:txBody>
      </p:sp>
      <p:graphicFrame>
        <p:nvGraphicFramePr>
          <p:cNvPr id="100" name="Google Shape;100;p17"/>
          <p:cNvGraphicFramePr/>
          <p:nvPr/>
        </p:nvGraphicFramePr>
        <p:xfrm>
          <a:off x="141675" y="3844525"/>
          <a:ext cx="3000000" cy="3000000"/>
        </p:xfrm>
        <a:graphic>
          <a:graphicData uri="http://schemas.openxmlformats.org/drawingml/2006/table">
            <a:tbl>
              <a:tblPr>
                <a:noFill/>
                <a:tableStyleId>{73F8CEBA-49D9-4C9B-BAD4-D59A9B90E0BC}</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latin typeface="EB Garamond"/>
                          <a:ea typeface="EB Garamond"/>
                          <a:cs typeface="EB Garamond"/>
                          <a:sym typeface="EB Garamond"/>
                        </a:rPr>
                        <a:t>OTC</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ENE</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FEB</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ABR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MAY</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JUN</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JUL</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AGO</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SEP</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OCT</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NOV</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DIC</a:t>
                      </a:r>
                      <a:endParaRPr b="1"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OTC3</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90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250</a:t>
                      </a:r>
                      <a:endParaRPr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ACML</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280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410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750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1.000</a:t>
                      </a:r>
                      <a:endParaRPr sz="9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29675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Objetivos tácticos de conversión y objetivos de negocio relacionados</a:t>
            </a:r>
            <a:endParaRPr/>
          </a:p>
        </p:txBody>
      </p:sp>
      <p:sp>
        <p:nvSpPr>
          <p:cNvPr id="106" name="Google Shape;106;p18"/>
          <p:cNvSpPr txBox="1"/>
          <p:nvPr/>
        </p:nvSpPr>
        <p:spPr>
          <a:xfrm>
            <a:off x="155850" y="1516125"/>
            <a:ext cx="85206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ca" sz="1200" u="sng">
                <a:latin typeface="EB Garamond"/>
                <a:ea typeface="EB Garamond"/>
                <a:cs typeface="EB Garamond"/>
                <a:sym typeface="EB Garamond"/>
              </a:rPr>
              <a:t>ON4:</a:t>
            </a:r>
            <a:r>
              <a:rPr b="1" lang="ca" sz="1200">
                <a:latin typeface="EB Garamond"/>
                <a:ea typeface="EB Garamond"/>
                <a:cs typeface="EB Garamond"/>
                <a:sym typeface="EB Garamond"/>
              </a:rPr>
              <a:t> </a:t>
            </a:r>
            <a:r>
              <a:rPr lang="ca" sz="1200">
                <a:latin typeface="EB Garamond"/>
                <a:ea typeface="EB Garamond"/>
                <a:cs typeface="EB Garamond"/>
                <a:sym typeface="EB Garamond"/>
              </a:rPr>
              <a:t>Conseguir 40.000 seguidores combinando todas las redes sociales (Instagram + Facebook + Twitter) → </a:t>
            </a:r>
            <a:r>
              <a:rPr b="1" lang="ca" sz="1200" u="sng">
                <a:latin typeface="EB Garamond"/>
                <a:ea typeface="EB Garamond"/>
                <a:cs typeface="EB Garamond"/>
                <a:sym typeface="EB Garamond"/>
              </a:rPr>
              <a:t>OTC4:</a:t>
            </a:r>
            <a:r>
              <a:rPr lang="ca" sz="1200">
                <a:latin typeface="EB Garamond Medium"/>
                <a:ea typeface="EB Garamond Medium"/>
                <a:cs typeface="EB Garamond Medium"/>
                <a:sym typeface="EB Garamond Medium"/>
              </a:rPr>
              <a:t> Conseguir que se haga clic 5.000 veces en el enlace de nuestra página web que lleva a alguna de nuestras redes sociales (Instagram, Facebook o Twitter).</a:t>
            </a:r>
            <a:endParaRPr sz="1200">
              <a:latin typeface="EB Garamond Medium"/>
              <a:ea typeface="EB Garamond Medium"/>
              <a:cs typeface="EB Garamond Medium"/>
              <a:sym typeface="EB Garamond Medium"/>
            </a:endParaRPr>
          </a:p>
        </p:txBody>
      </p:sp>
      <p:graphicFrame>
        <p:nvGraphicFramePr>
          <p:cNvPr id="107" name="Google Shape;107;p18"/>
          <p:cNvGraphicFramePr/>
          <p:nvPr/>
        </p:nvGraphicFramePr>
        <p:xfrm>
          <a:off x="226700" y="2274350"/>
          <a:ext cx="3000000" cy="3000000"/>
        </p:xfrm>
        <a:graphic>
          <a:graphicData uri="http://schemas.openxmlformats.org/drawingml/2006/table">
            <a:tbl>
              <a:tblPr>
                <a:noFill/>
                <a:tableStyleId>{73F8CEBA-49D9-4C9B-BAD4-D59A9B90E0BC}</a:tableStyleId>
              </a:tblPr>
              <a:tblGrid>
                <a:gridCol w="495300"/>
                <a:gridCol w="361950"/>
                <a:gridCol w="428625"/>
                <a:gridCol w="428625"/>
                <a:gridCol w="428625"/>
                <a:gridCol w="428625"/>
                <a:gridCol w="428625"/>
                <a:gridCol w="428625"/>
                <a:gridCol w="428625"/>
                <a:gridCol w="428625"/>
                <a:gridCol w="466725"/>
                <a:gridCol w="438150"/>
                <a:gridCol w="447675"/>
              </a:tblGrid>
              <a:tr h="12700">
                <a:tc>
                  <a:txBody>
                    <a:bodyPr/>
                    <a:lstStyle/>
                    <a:p>
                      <a:pPr indent="0" lvl="0" marL="0" rtl="0" algn="ctr">
                        <a:spcBef>
                          <a:spcPts val="0"/>
                        </a:spcBef>
                        <a:spcAft>
                          <a:spcPts val="0"/>
                        </a:spcAft>
                        <a:buNone/>
                      </a:pPr>
                      <a:r>
                        <a:rPr b="1" lang="ca" sz="900">
                          <a:latin typeface="EB Garamond"/>
                          <a:ea typeface="EB Garamond"/>
                          <a:cs typeface="EB Garamond"/>
                          <a:sym typeface="EB Garamond"/>
                        </a:rPr>
                        <a:t>OTC</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ENE</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FEB</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ABR</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MAY</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JUN</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JUL</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AGO</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SEP</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OCT</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NOV</a:t>
                      </a:r>
                      <a:endParaRPr b="1"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b="1" lang="ca" sz="900">
                          <a:latin typeface="EB Garamond"/>
                          <a:ea typeface="EB Garamond"/>
                          <a:cs typeface="EB Garamond"/>
                          <a:sym typeface="EB Garamond"/>
                        </a:rPr>
                        <a:t>DIC</a:t>
                      </a:r>
                      <a:endParaRPr b="1"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OTC4</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600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850</a:t>
                      </a:r>
                      <a:endParaRPr sz="900">
                        <a:latin typeface="EB Garamond"/>
                        <a:ea typeface="EB Garamond"/>
                        <a:cs typeface="EB Garamond"/>
                        <a:sym typeface="EB Garamond"/>
                      </a:endParaRPr>
                    </a:p>
                  </a:txBody>
                  <a:tcPr marT="63500" marB="63500" marR="63500" marL="63500"/>
                </a:tc>
              </a:tr>
              <a:tr h="12700">
                <a:tc>
                  <a:txBody>
                    <a:bodyPr/>
                    <a:lstStyle/>
                    <a:p>
                      <a:pPr indent="0" lvl="0" marL="0" rtl="0" algn="ctr">
                        <a:spcBef>
                          <a:spcPts val="0"/>
                        </a:spcBef>
                        <a:spcAft>
                          <a:spcPts val="0"/>
                        </a:spcAft>
                        <a:buNone/>
                      </a:pPr>
                      <a:r>
                        <a:rPr b="1" lang="ca" sz="900">
                          <a:solidFill>
                            <a:srgbClr val="0000FF"/>
                          </a:solidFill>
                          <a:latin typeface="EB Garamond"/>
                          <a:ea typeface="EB Garamond"/>
                          <a:cs typeface="EB Garamond"/>
                          <a:sym typeface="EB Garamond"/>
                        </a:rPr>
                        <a:t>ACML</a:t>
                      </a:r>
                      <a:endParaRPr b="1" sz="900">
                        <a:solidFill>
                          <a:srgbClr val="0000FF"/>
                        </a:solidFill>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1.050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1.550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1.950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2.300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2.550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2.850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3.200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3.600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4.150</a:t>
                      </a:r>
                      <a:endParaRPr sz="900">
                        <a:latin typeface="EB Garamond"/>
                        <a:ea typeface="EB Garamond"/>
                        <a:cs typeface="EB Garamond"/>
                        <a:sym typeface="EB Garamond"/>
                      </a:endParaRPr>
                    </a:p>
                  </a:txBody>
                  <a:tcPr marT="63500" marB="63500" marR="63500" marL="63500"/>
                </a:tc>
                <a:tc>
                  <a:txBody>
                    <a:bodyPr/>
                    <a:lstStyle/>
                    <a:p>
                      <a:pPr indent="0" lvl="0" marL="0" rtl="0" algn="ctr">
                        <a:spcBef>
                          <a:spcPts val="0"/>
                        </a:spcBef>
                        <a:spcAft>
                          <a:spcPts val="0"/>
                        </a:spcAft>
                        <a:buNone/>
                      </a:pPr>
                      <a:r>
                        <a:rPr lang="ca" sz="900">
                          <a:latin typeface="EB Garamond"/>
                          <a:ea typeface="EB Garamond"/>
                          <a:cs typeface="EB Garamond"/>
                          <a:sym typeface="EB Garamond"/>
                        </a:rPr>
                        <a:t>5.000</a:t>
                      </a:r>
                      <a:endParaRPr sz="900">
                        <a:latin typeface="EB Garamond"/>
                        <a:ea typeface="EB Garamond"/>
                        <a:cs typeface="EB Garamond"/>
                        <a:sym typeface="EB Garamond"/>
                      </a:endParaRPr>
                    </a:p>
                  </a:txBody>
                  <a:tcPr marT="63500" marB="63500" marR="63500" marL="635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201750" y="798600"/>
            <a:ext cx="76116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ca"/>
              <a:t>Las personas: </a:t>
            </a:r>
            <a:r>
              <a:rPr lang="ca"/>
              <a:t>P</a:t>
            </a:r>
            <a:r>
              <a:rPr lang="ca"/>
              <a:t>úblico objetivo y sus necesidades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Adultos de Clase Media-Alta con Mascotas</a:t>
            </a:r>
            <a:endParaRPr/>
          </a:p>
        </p:txBody>
      </p:sp>
      <p:sp>
        <p:nvSpPr>
          <p:cNvPr id="118" name="Google Shape;118;p20"/>
          <p:cNvSpPr txBox="1"/>
          <p:nvPr>
            <p:ph idx="1" type="body"/>
          </p:nvPr>
        </p:nvSpPr>
        <p:spPr>
          <a:xfrm>
            <a:off x="0" y="1275125"/>
            <a:ext cx="8973600" cy="378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ca" sz="1600">
                <a:solidFill>
                  <a:srgbClr val="000000"/>
                </a:solidFill>
                <a:latin typeface="EB Garamond"/>
                <a:ea typeface="EB Garamond"/>
                <a:cs typeface="EB Garamond"/>
                <a:sym typeface="EB Garamond"/>
              </a:rPr>
              <a:t>Simplificación de la Navegación y Búsqueda de Productos</a:t>
            </a:r>
            <a:endParaRPr b="1" sz="1600">
              <a:solidFill>
                <a:srgbClr val="000000"/>
              </a:solidFill>
              <a:latin typeface="EB Garamond"/>
              <a:ea typeface="EB Garamond"/>
              <a:cs typeface="EB Garamond"/>
              <a:sym typeface="EB Garamond"/>
            </a:endParaRPr>
          </a:p>
          <a:p>
            <a:pPr indent="0" lvl="0" marL="457200" rtl="0" algn="l">
              <a:spcBef>
                <a:spcPts val="0"/>
              </a:spcBef>
              <a:spcAft>
                <a:spcPts val="0"/>
              </a:spcAft>
              <a:buNone/>
            </a:pPr>
            <a:r>
              <a:rPr lang="ca" sz="1600">
                <a:solidFill>
                  <a:srgbClr val="000000"/>
                </a:solidFill>
                <a:latin typeface="EB Garamond Medium"/>
                <a:ea typeface="EB Garamond Medium"/>
                <a:cs typeface="EB Garamond Medium"/>
                <a:sym typeface="EB Garamond Medium"/>
              </a:rPr>
              <a:t>Simplificar la navegación y la búsqueda de productos, se han implementado diversas estrategias para satisfacer las necesidades específicas de este público objetivo. La experiencia de compra se ha diseñado con el objetivo de ser fácil, satisfactoria y eficiente.</a:t>
            </a:r>
            <a:endParaRPr sz="1600">
              <a:solidFill>
                <a:srgbClr val="000000"/>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1600">
              <a:solidFill>
                <a:srgbClr val="000000"/>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1600">
              <a:solidFill>
                <a:srgbClr val="000000"/>
              </a:solidFill>
              <a:latin typeface="EB Garamond Medium"/>
              <a:ea typeface="EB Garamond Medium"/>
              <a:cs typeface="EB Garamond Medium"/>
              <a:sym typeface="EB Garamond Medium"/>
            </a:endParaRPr>
          </a:p>
          <a:p>
            <a:pPr indent="0" lvl="0" marL="0" rtl="0" algn="l">
              <a:spcBef>
                <a:spcPts val="0"/>
              </a:spcBef>
              <a:spcAft>
                <a:spcPts val="0"/>
              </a:spcAft>
              <a:buNone/>
            </a:pPr>
            <a:r>
              <a:rPr b="1" lang="ca" sz="1600">
                <a:solidFill>
                  <a:srgbClr val="000000"/>
                </a:solidFill>
                <a:latin typeface="EB Garamond"/>
                <a:ea typeface="EB Garamond"/>
                <a:cs typeface="EB Garamond"/>
                <a:sym typeface="EB Garamond"/>
              </a:rPr>
              <a:t>Características de Filtro y Búsqueda Avanzada</a:t>
            </a:r>
            <a:endParaRPr b="1" sz="1600">
              <a:solidFill>
                <a:srgbClr val="000000"/>
              </a:solidFill>
              <a:latin typeface="EB Garamond"/>
              <a:ea typeface="EB Garamond"/>
              <a:cs typeface="EB Garamond"/>
              <a:sym typeface="EB Garamond"/>
            </a:endParaRPr>
          </a:p>
          <a:p>
            <a:pPr indent="0" lvl="0" marL="457200" rtl="0" algn="l">
              <a:spcBef>
                <a:spcPts val="0"/>
              </a:spcBef>
              <a:spcAft>
                <a:spcPts val="0"/>
              </a:spcAft>
              <a:buNone/>
            </a:pPr>
            <a:r>
              <a:rPr lang="ca" sz="1600">
                <a:solidFill>
                  <a:srgbClr val="000000"/>
                </a:solidFill>
                <a:latin typeface="EB Garamond Medium"/>
                <a:ea typeface="EB Garamond Medium"/>
                <a:cs typeface="EB Garamond Medium"/>
                <a:sym typeface="EB Garamond Medium"/>
              </a:rPr>
              <a:t>Para mejorar aún más la experiencia del usuario, se han incorporado características de filtro y búsqueda avanzada. Esto permite a los usuarios explorar productos de manera más eficiente y comparar precios fácilmente.</a:t>
            </a:r>
            <a:endParaRPr b="1" sz="16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b="1" sz="1100">
              <a:solidFill>
                <a:srgbClr val="000000"/>
              </a:solidFill>
              <a:latin typeface="EB Garamond"/>
              <a:ea typeface="EB Garamond"/>
              <a:cs typeface="EB Garamond"/>
              <a:sym typeface="EB Garamond"/>
            </a:endParaRPr>
          </a:p>
          <a:p>
            <a:pPr indent="0" lvl="0" marL="457200" rtl="0" algn="l">
              <a:spcBef>
                <a:spcPts val="0"/>
              </a:spcBef>
              <a:spcAft>
                <a:spcPts val="0"/>
              </a:spcAft>
              <a:buNone/>
            </a:pPr>
            <a:r>
              <a:t/>
            </a:r>
            <a:endParaRPr b="1" sz="1100">
              <a:solidFill>
                <a:srgbClr val="000000"/>
              </a:solidFill>
              <a:latin typeface="EB Garamond"/>
              <a:ea typeface="EB Garamond"/>
              <a:cs typeface="EB Garamond"/>
              <a:sym typeface="EB Garamond"/>
            </a:endParaRPr>
          </a:p>
          <a:p>
            <a:pPr indent="0" lvl="0" marL="457200" rtl="0" algn="l">
              <a:spcBef>
                <a:spcPts val="0"/>
              </a:spcBef>
              <a:spcAft>
                <a:spcPts val="0"/>
              </a:spcAft>
              <a:buNone/>
            </a:pPr>
            <a:r>
              <a:t/>
            </a:r>
            <a:endParaRPr b="1" sz="1100">
              <a:solidFill>
                <a:srgbClr val="000000"/>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2707150" y="152400"/>
            <a:ext cx="3729702"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